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92" r:id="rId1"/>
  </p:sldMasterIdLst>
  <p:notesMasterIdLst>
    <p:notesMasterId r:id="rId51"/>
  </p:notesMasterIdLst>
  <p:sldIdLst>
    <p:sldId id="275" r:id="rId2"/>
    <p:sldId id="307" r:id="rId3"/>
    <p:sldId id="310" r:id="rId4"/>
    <p:sldId id="769" r:id="rId5"/>
    <p:sldId id="798" r:id="rId6"/>
    <p:sldId id="773" r:id="rId7"/>
    <p:sldId id="777" r:id="rId8"/>
    <p:sldId id="830" r:id="rId9"/>
    <p:sldId id="800" r:id="rId10"/>
    <p:sldId id="802" r:id="rId11"/>
    <p:sldId id="805" r:id="rId12"/>
    <p:sldId id="811" r:id="rId13"/>
    <p:sldId id="812" r:id="rId14"/>
    <p:sldId id="814" r:id="rId15"/>
    <p:sldId id="816" r:id="rId16"/>
    <p:sldId id="818" r:id="rId17"/>
    <p:sldId id="820" r:id="rId18"/>
    <p:sldId id="822" r:id="rId19"/>
    <p:sldId id="824" r:id="rId20"/>
    <p:sldId id="826" r:id="rId21"/>
    <p:sldId id="828" r:id="rId22"/>
    <p:sldId id="781" r:id="rId23"/>
    <p:sldId id="761" r:id="rId24"/>
    <p:sldId id="832" r:id="rId25"/>
    <p:sldId id="281" r:id="rId26"/>
    <p:sldId id="295" r:id="rId27"/>
    <p:sldId id="850" r:id="rId28"/>
    <p:sldId id="862" r:id="rId29"/>
    <p:sldId id="861" r:id="rId30"/>
    <p:sldId id="860" r:id="rId31"/>
    <p:sldId id="859" r:id="rId32"/>
    <p:sldId id="858" r:id="rId33"/>
    <p:sldId id="857" r:id="rId34"/>
    <p:sldId id="856" r:id="rId35"/>
    <p:sldId id="855" r:id="rId36"/>
    <p:sldId id="854" r:id="rId37"/>
    <p:sldId id="853" r:id="rId38"/>
    <p:sldId id="852" r:id="rId39"/>
    <p:sldId id="851" r:id="rId40"/>
    <p:sldId id="863" r:id="rId41"/>
    <p:sldId id="308" r:id="rId42"/>
    <p:sldId id="270" r:id="rId43"/>
    <p:sldId id="836" r:id="rId44"/>
    <p:sldId id="838" r:id="rId45"/>
    <p:sldId id="840" r:id="rId46"/>
    <p:sldId id="842" r:id="rId47"/>
    <p:sldId id="844" r:id="rId48"/>
    <p:sldId id="846" r:id="rId49"/>
    <p:sldId id="277"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EBDFED"/>
    <a:srgbClr val="F68ECC"/>
    <a:srgbClr val="FF006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75690" autoAdjust="0"/>
  </p:normalViewPr>
  <p:slideViewPr>
    <p:cSldViewPr snapToGrid="0">
      <p:cViewPr varScale="1">
        <p:scale>
          <a:sx n="55" d="100"/>
          <a:sy n="55" d="100"/>
        </p:scale>
        <p:origin x="1368" y="78"/>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gif"/><Relationship Id="rId4" Type="http://schemas.openxmlformats.org/officeDocument/2006/relationships/image" Target="../media/image20.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gif"/><Relationship Id="rId4"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588B76-81C7-45EA-8787-12E1118E5E2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80F99C7C-839F-4479-8326-6D5BB6E8DA17}">
      <dgm:prSet custT="1"/>
      <dgm:spPr>
        <a:solidFill>
          <a:schemeClr val="accent4">
            <a:lumMod val="60000"/>
            <a:lumOff val="40000"/>
          </a:schemeClr>
        </a:solidFill>
      </dgm:spPr>
      <dgm:t>
        <a:bodyPr/>
        <a:lstStyle/>
        <a:p>
          <a:r>
            <a:rPr lang="fr-FR" sz="4000" b="1" dirty="0" smtClean="0">
              <a:solidFill>
                <a:schemeClr val="tx1"/>
              </a:solidFill>
            </a:rPr>
            <a:t>Enseignements communs</a:t>
          </a:r>
          <a:endParaRPr lang="fr-FR" sz="4000" b="1" dirty="0">
            <a:solidFill>
              <a:schemeClr val="tx1"/>
            </a:solidFill>
          </a:endParaRPr>
        </a:p>
      </dgm:t>
    </dgm:pt>
    <dgm:pt modelId="{FF59902E-82A1-4970-8E77-49D72DC0961D}" type="parTrans" cxnId="{E0DF8304-82CD-466D-BE73-D38C2C8271A1}">
      <dgm:prSet/>
      <dgm:spPr/>
      <dgm:t>
        <a:bodyPr/>
        <a:lstStyle/>
        <a:p>
          <a:endParaRPr lang="fr-FR"/>
        </a:p>
      </dgm:t>
    </dgm:pt>
    <dgm:pt modelId="{FE36513D-0917-44C6-A279-1B353BB03DAE}" type="sibTrans" cxnId="{E0DF8304-82CD-466D-BE73-D38C2C8271A1}">
      <dgm:prSet/>
      <dgm:spPr/>
      <dgm:t>
        <a:bodyPr/>
        <a:lstStyle/>
        <a:p>
          <a:endParaRPr lang="fr-FR"/>
        </a:p>
      </dgm:t>
    </dgm:pt>
    <dgm:pt modelId="{DB9E150D-7C9C-4B4A-A772-6C97BCEF73DB}">
      <dgm:prSet custT="1"/>
      <dgm:spPr>
        <a:solidFill>
          <a:schemeClr val="accent4">
            <a:lumMod val="40000"/>
            <a:lumOff val="60000"/>
            <a:alpha val="90000"/>
          </a:schemeClr>
        </a:solidFill>
      </dgm:spPr>
      <dgm:t>
        <a:bodyPr/>
        <a:lstStyle/>
        <a:p>
          <a:r>
            <a:rPr lang="fr-FR" sz="1800" b="1" dirty="0" smtClean="0">
              <a:solidFill>
                <a:schemeClr val="tx1"/>
              </a:solidFill>
            </a:rPr>
            <a:t>Français 					4h</a:t>
          </a:r>
          <a:endParaRPr lang="fr-FR" sz="1800" dirty="0"/>
        </a:p>
      </dgm:t>
    </dgm:pt>
    <dgm:pt modelId="{E9C79589-D445-4AE4-8C5D-E48CDE19D958}" type="parTrans" cxnId="{232B3568-A846-4019-9E9B-39030D9DAC29}">
      <dgm:prSet/>
      <dgm:spPr/>
      <dgm:t>
        <a:bodyPr/>
        <a:lstStyle/>
        <a:p>
          <a:endParaRPr lang="fr-FR"/>
        </a:p>
      </dgm:t>
    </dgm:pt>
    <dgm:pt modelId="{373CF03A-730E-4A96-ABAC-D4966AB19C66}" type="sibTrans" cxnId="{232B3568-A846-4019-9E9B-39030D9DAC29}">
      <dgm:prSet/>
      <dgm:spPr/>
      <dgm:t>
        <a:bodyPr/>
        <a:lstStyle/>
        <a:p>
          <a:endParaRPr lang="fr-FR"/>
        </a:p>
      </dgm:t>
    </dgm:pt>
    <dgm:pt modelId="{71A9DB05-53A6-4F89-8756-4271693FB061}">
      <dgm:prSet custT="1"/>
      <dgm:spPr/>
      <dgm:t>
        <a:bodyPr/>
        <a:lstStyle/>
        <a:p>
          <a:r>
            <a:rPr lang="fr-FR" sz="1800" b="1" dirty="0" smtClean="0">
              <a:solidFill>
                <a:schemeClr val="tx1"/>
              </a:solidFill>
            </a:rPr>
            <a:t>Histoire-Géographie 			3h</a:t>
          </a:r>
          <a:endParaRPr lang="fr-FR" sz="1800" b="1" dirty="0">
            <a:solidFill>
              <a:schemeClr val="tx1"/>
            </a:solidFill>
          </a:endParaRPr>
        </a:p>
      </dgm:t>
    </dgm:pt>
    <dgm:pt modelId="{02A89FD4-5053-45B9-B4F1-DB765C0549A0}" type="parTrans" cxnId="{4D86996C-2729-400E-9EB5-119569FAD99B}">
      <dgm:prSet/>
      <dgm:spPr/>
      <dgm:t>
        <a:bodyPr/>
        <a:lstStyle/>
        <a:p>
          <a:endParaRPr lang="fr-FR"/>
        </a:p>
      </dgm:t>
    </dgm:pt>
    <dgm:pt modelId="{6BAB9F11-018F-46BC-9AE7-D706F87B1522}" type="sibTrans" cxnId="{4D86996C-2729-400E-9EB5-119569FAD99B}">
      <dgm:prSet/>
      <dgm:spPr/>
      <dgm:t>
        <a:bodyPr/>
        <a:lstStyle/>
        <a:p>
          <a:endParaRPr lang="fr-FR"/>
        </a:p>
      </dgm:t>
    </dgm:pt>
    <dgm:pt modelId="{1F4E3444-16FF-49DE-B4E0-3672F91D6FFF}">
      <dgm:prSet custT="1"/>
      <dgm:spPr/>
      <dgm:t>
        <a:bodyPr/>
        <a:lstStyle/>
        <a:p>
          <a:r>
            <a:rPr lang="fr-FR" sz="1800" b="1" dirty="0" smtClean="0">
              <a:solidFill>
                <a:schemeClr val="tx1"/>
              </a:solidFill>
            </a:rPr>
            <a:t>Langue vivante A &amp; LV B			5h30</a:t>
          </a:r>
          <a:endParaRPr lang="fr-FR" sz="1800" b="1" dirty="0">
            <a:solidFill>
              <a:schemeClr val="tx1"/>
            </a:solidFill>
          </a:endParaRPr>
        </a:p>
      </dgm:t>
    </dgm:pt>
    <dgm:pt modelId="{E82A261F-1022-4D5D-82D6-2B4F890AEF84}" type="parTrans" cxnId="{0E1C4A57-3746-48D6-A3F0-F851385FF131}">
      <dgm:prSet/>
      <dgm:spPr/>
      <dgm:t>
        <a:bodyPr/>
        <a:lstStyle/>
        <a:p>
          <a:endParaRPr lang="fr-FR"/>
        </a:p>
      </dgm:t>
    </dgm:pt>
    <dgm:pt modelId="{652A7C39-06E6-4E22-A18E-2F271712BA9B}" type="sibTrans" cxnId="{0E1C4A57-3746-48D6-A3F0-F851385FF131}">
      <dgm:prSet/>
      <dgm:spPr/>
      <dgm:t>
        <a:bodyPr/>
        <a:lstStyle/>
        <a:p>
          <a:endParaRPr lang="fr-FR"/>
        </a:p>
      </dgm:t>
    </dgm:pt>
    <dgm:pt modelId="{6E6DA926-A5B6-4DEE-AFCB-48CF21C79C9A}">
      <dgm:prSet custT="1"/>
      <dgm:spPr/>
      <dgm:t>
        <a:bodyPr/>
        <a:lstStyle/>
        <a:p>
          <a:r>
            <a:rPr lang="fr-FR" sz="1800" b="1" dirty="0" smtClean="0">
              <a:solidFill>
                <a:schemeClr val="tx1"/>
              </a:solidFill>
            </a:rPr>
            <a:t>Mathématiques 				4h</a:t>
          </a:r>
          <a:endParaRPr lang="fr-FR" sz="1800" b="1" dirty="0">
            <a:solidFill>
              <a:schemeClr val="tx1"/>
            </a:solidFill>
          </a:endParaRPr>
        </a:p>
      </dgm:t>
    </dgm:pt>
    <dgm:pt modelId="{C885116C-8601-4084-BF13-8548E8A141A7}" type="parTrans" cxnId="{E7ACFBBF-0C4F-4699-B75B-F08D597BD994}">
      <dgm:prSet/>
      <dgm:spPr/>
      <dgm:t>
        <a:bodyPr/>
        <a:lstStyle/>
        <a:p>
          <a:endParaRPr lang="fr-FR"/>
        </a:p>
      </dgm:t>
    </dgm:pt>
    <dgm:pt modelId="{DCD03B66-13C1-40E8-A248-CF30BC2CAC83}" type="sibTrans" cxnId="{E7ACFBBF-0C4F-4699-B75B-F08D597BD994}">
      <dgm:prSet/>
      <dgm:spPr/>
      <dgm:t>
        <a:bodyPr/>
        <a:lstStyle/>
        <a:p>
          <a:endParaRPr lang="fr-FR"/>
        </a:p>
      </dgm:t>
    </dgm:pt>
    <dgm:pt modelId="{10591C0D-625F-4518-9ADA-F26D27DB7CFB}">
      <dgm:prSet custT="1"/>
      <dgm:spPr/>
      <dgm:t>
        <a:bodyPr/>
        <a:lstStyle/>
        <a:p>
          <a:r>
            <a:rPr lang="fr-FR" sz="1800" b="1" dirty="0" smtClean="0">
              <a:solidFill>
                <a:schemeClr val="tx1"/>
              </a:solidFill>
            </a:rPr>
            <a:t>Physique-Chimie 				3h</a:t>
          </a:r>
          <a:endParaRPr lang="fr-FR" sz="1800" b="1" dirty="0">
            <a:solidFill>
              <a:schemeClr val="tx1"/>
            </a:solidFill>
          </a:endParaRPr>
        </a:p>
      </dgm:t>
    </dgm:pt>
    <dgm:pt modelId="{8EAA0650-2809-4D15-9DAC-C5D226A863BC}" type="parTrans" cxnId="{C4DCAEC3-F7B5-4A53-B248-76A429E5BE01}">
      <dgm:prSet/>
      <dgm:spPr/>
      <dgm:t>
        <a:bodyPr/>
        <a:lstStyle/>
        <a:p>
          <a:endParaRPr lang="fr-FR"/>
        </a:p>
      </dgm:t>
    </dgm:pt>
    <dgm:pt modelId="{2D528F71-E367-4475-982B-295D2B52194C}" type="sibTrans" cxnId="{C4DCAEC3-F7B5-4A53-B248-76A429E5BE01}">
      <dgm:prSet/>
      <dgm:spPr/>
      <dgm:t>
        <a:bodyPr/>
        <a:lstStyle/>
        <a:p>
          <a:endParaRPr lang="fr-FR"/>
        </a:p>
      </dgm:t>
    </dgm:pt>
    <dgm:pt modelId="{6C1F1150-9A9C-4773-B4F4-B75FCB950EA4}">
      <dgm:prSet custT="1"/>
      <dgm:spPr/>
      <dgm:t>
        <a:bodyPr/>
        <a:lstStyle/>
        <a:p>
          <a:r>
            <a:rPr lang="fr-FR" sz="1800" b="1" dirty="0" smtClean="0">
              <a:solidFill>
                <a:schemeClr val="tx1"/>
              </a:solidFill>
            </a:rPr>
            <a:t>Sciences de la Vie et de la Terre 		1h30</a:t>
          </a:r>
          <a:endParaRPr lang="fr-FR" sz="1800" b="1" dirty="0">
            <a:solidFill>
              <a:schemeClr val="tx1"/>
            </a:solidFill>
          </a:endParaRPr>
        </a:p>
      </dgm:t>
    </dgm:pt>
    <dgm:pt modelId="{BAA92B4E-FC7A-4A59-B41D-4DCD8666D4B0}" type="parTrans" cxnId="{BCE5D145-19F1-4045-8428-6B8909A5C5E8}">
      <dgm:prSet/>
      <dgm:spPr/>
      <dgm:t>
        <a:bodyPr/>
        <a:lstStyle/>
        <a:p>
          <a:endParaRPr lang="fr-FR"/>
        </a:p>
      </dgm:t>
    </dgm:pt>
    <dgm:pt modelId="{F607A42C-58CC-4D5C-8D9F-074023359A6E}" type="sibTrans" cxnId="{BCE5D145-19F1-4045-8428-6B8909A5C5E8}">
      <dgm:prSet/>
      <dgm:spPr/>
      <dgm:t>
        <a:bodyPr/>
        <a:lstStyle/>
        <a:p>
          <a:endParaRPr lang="fr-FR"/>
        </a:p>
      </dgm:t>
    </dgm:pt>
    <dgm:pt modelId="{1AFE34CE-820A-443F-9306-65C7C51A00A1}">
      <dgm:prSet custT="1"/>
      <dgm:spPr/>
      <dgm:t>
        <a:bodyPr/>
        <a:lstStyle/>
        <a:p>
          <a:r>
            <a:rPr lang="fr-FR" sz="1800" b="1" dirty="0" smtClean="0">
              <a:solidFill>
                <a:schemeClr val="tx1"/>
              </a:solidFill>
            </a:rPr>
            <a:t>Education Physique et Sportive		2h</a:t>
          </a:r>
          <a:endParaRPr lang="fr-FR" sz="1800" b="1" dirty="0">
            <a:solidFill>
              <a:schemeClr val="tx1"/>
            </a:solidFill>
          </a:endParaRPr>
        </a:p>
      </dgm:t>
    </dgm:pt>
    <dgm:pt modelId="{4AC9BEC5-8937-4D6D-AA8E-B508F38CBBD4}" type="parTrans" cxnId="{D84CD4D9-1AFF-41ED-A7CD-D586FFCB2532}">
      <dgm:prSet/>
      <dgm:spPr/>
      <dgm:t>
        <a:bodyPr/>
        <a:lstStyle/>
        <a:p>
          <a:endParaRPr lang="fr-FR"/>
        </a:p>
      </dgm:t>
    </dgm:pt>
    <dgm:pt modelId="{E9F20DB4-3690-4FD3-BB88-654EB99CDE9A}" type="sibTrans" cxnId="{D84CD4D9-1AFF-41ED-A7CD-D586FFCB2532}">
      <dgm:prSet/>
      <dgm:spPr/>
      <dgm:t>
        <a:bodyPr/>
        <a:lstStyle/>
        <a:p>
          <a:endParaRPr lang="fr-FR"/>
        </a:p>
      </dgm:t>
    </dgm:pt>
    <dgm:pt modelId="{7C22795C-213E-449C-AA57-EA6F925AAC85}">
      <dgm:prSet custT="1"/>
      <dgm:spPr/>
      <dgm:t>
        <a:bodyPr/>
        <a:lstStyle/>
        <a:p>
          <a:r>
            <a:rPr lang="fr-FR" sz="1800" b="1" dirty="0" smtClean="0">
              <a:solidFill>
                <a:schemeClr val="tx1"/>
              </a:solidFill>
            </a:rPr>
            <a:t>EMC  (enseignement moral et civique)        18h par an</a:t>
          </a:r>
          <a:endParaRPr lang="fr-FR" sz="1800" b="1" dirty="0">
            <a:solidFill>
              <a:schemeClr val="tx1"/>
            </a:solidFill>
          </a:endParaRPr>
        </a:p>
      </dgm:t>
    </dgm:pt>
    <dgm:pt modelId="{9D1833F2-1103-4ED7-9D7C-E1843DCBBE5F}" type="parTrans" cxnId="{EBB7BA90-8DCE-4CE2-A48F-8E56A65CF7F8}">
      <dgm:prSet/>
      <dgm:spPr/>
      <dgm:t>
        <a:bodyPr/>
        <a:lstStyle/>
        <a:p>
          <a:endParaRPr lang="fr-FR"/>
        </a:p>
      </dgm:t>
    </dgm:pt>
    <dgm:pt modelId="{E44512B1-ECDF-4159-8EE3-78FDA1F8A126}" type="sibTrans" cxnId="{EBB7BA90-8DCE-4CE2-A48F-8E56A65CF7F8}">
      <dgm:prSet/>
      <dgm:spPr/>
      <dgm:t>
        <a:bodyPr/>
        <a:lstStyle/>
        <a:p>
          <a:endParaRPr lang="fr-FR"/>
        </a:p>
      </dgm:t>
    </dgm:pt>
    <dgm:pt modelId="{F2027E7B-D783-401D-9BEB-AAD1DC5DA46B}">
      <dgm:prSet custT="1"/>
      <dgm:spPr/>
      <dgm:t>
        <a:bodyPr/>
        <a:lstStyle/>
        <a:p>
          <a:r>
            <a:rPr lang="fr-FR" sz="1800" b="1" dirty="0" smtClean="0">
              <a:solidFill>
                <a:schemeClr val="tx1"/>
              </a:solidFill>
            </a:rPr>
            <a:t>Sciences Economiques et Sociales		1h30</a:t>
          </a:r>
          <a:endParaRPr lang="fr-FR" sz="1800" b="1" dirty="0">
            <a:solidFill>
              <a:schemeClr val="tx1"/>
            </a:solidFill>
          </a:endParaRPr>
        </a:p>
      </dgm:t>
    </dgm:pt>
    <dgm:pt modelId="{132655F5-1F04-4BC8-9FEE-3B42A96691D3}" type="parTrans" cxnId="{17F4DB00-90F8-4A2A-A546-06D008B9053B}">
      <dgm:prSet/>
      <dgm:spPr/>
      <dgm:t>
        <a:bodyPr/>
        <a:lstStyle/>
        <a:p>
          <a:endParaRPr lang="fr-FR"/>
        </a:p>
      </dgm:t>
    </dgm:pt>
    <dgm:pt modelId="{CEB0E995-18CA-4903-9C5F-BB0977478AE8}" type="sibTrans" cxnId="{17F4DB00-90F8-4A2A-A546-06D008B9053B}">
      <dgm:prSet/>
      <dgm:spPr/>
      <dgm:t>
        <a:bodyPr/>
        <a:lstStyle/>
        <a:p>
          <a:endParaRPr lang="fr-FR"/>
        </a:p>
      </dgm:t>
    </dgm:pt>
    <dgm:pt modelId="{01FB06DC-B47D-43BA-819F-879F82F56DF6}">
      <dgm:prSet custT="1"/>
      <dgm:spPr/>
      <dgm:t>
        <a:bodyPr/>
        <a:lstStyle/>
        <a:p>
          <a:r>
            <a:rPr lang="fr-FR" sz="1800" b="1" dirty="0" smtClean="0">
              <a:solidFill>
                <a:schemeClr val="tx1"/>
              </a:solidFill>
            </a:rPr>
            <a:t>Sciences Numériques et Technologies</a:t>
          </a:r>
          <a:r>
            <a:rPr lang="fr-FR" sz="2000" b="1" dirty="0" smtClean="0">
              <a:solidFill>
                <a:schemeClr val="tx1"/>
              </a:solidFill>
            </a:rPr>
            <a:t> 	1h30</a:t>
          </a:r>
          <a:endParaRPr lang="fr-FR" sz="2000" b="1" dirty="0">
            <a:solidFill>
              <a:schemeClr val="tx1"/>
            </a:solidFill>
          </a:endParaRPr>
        </a:p>
      </dgm:t>
    </dgm:pt>
    <dgm:pt modelId="{60320192-CD97-4BB2-A820-F4A3659E30A3}" type="parTrans" cxnId="{17DBEC58-2067-4305-8801-A600E627BF25}">
      <dgm:prSet/>
      <dgm:spPr/>
      <dgm:t>
        <a:bodyPr/>
        <a:lstStyle/>
        <a:p>
          <a:endParaRPr lang="fr-FR"/>
        </a:p>
      </dgm:t>
    </dgm:pt>
    <dgm:pt modelId="{193615A9-BD84-410B-914B-8BF97C78ED7C}" type="sibTrans" cxnId="{17DBEC58-2067-4305-8801-A600E627BF25}">
      <dgm:prSet/>
      <dgm:spPr/>
      <dgm:t>
        <a:bodyPr/>
        <a:lstStyle/>
        <a:p>
          <a:endParaRPr lang="fr-FR"/>
        </a:p>
      </dgm:t>
    </dgm:pt>
    <dgm:pt modelId="{820A36EB-A3BF-4168-BDB2-592DB6666AB3}" type="pres">
      <dgm:prSet presAssocID="{0C588B76-81C7-45EA-8787-12E1118E5E2F}" presName="Name0" presStyleCnt="0">
        <dgm:presLayoutVars>
          <dgm:dir/>
          <dgm:animLvl val="lvl"/>
          <dgm:resizeHandles val="exact"/>
        </dgm:presLayoutVars>
      </dgm:prSet>
      <dgm:spPr/>
      <dgm:t>
        <a:bodyPr/>
        <a:lstStyle/>
        <a:p>
          <a:endParaRPr lang="fr-FR"/>
        </a:p>
      </dgm:t>
    </dgm:pt>
    <dgm:pt modelId="{649002CC-A451-457E-98AC-F7A857BCD5F4}" type="pres">
      <dgm:prSet presAssocID="{80F99C7C-839F-4479-8326-6D5BB6E8DA17}" presName="composite" presStyleCnt="0"/>
      <dgm:spPr/>
      <dgm:t>
        <a:bodyPr/>
        <a:lstStyle/>
        <a:p>
          <a:endParaRPr lang="fr-FR"/>
        </a:p>
      </dgm:t>
    </dgm:pt>
    <dgm:pt modelId="{D0FE4C32-8608-4781-9A10-E586D4E69BE2}" type="pres">
      <dgm:prSet presAssocID="{80F99C7C-839F-4479-8326-6D5BB6E8DA17}" presName="parTx" presStyleLbl="alignNode1" presStyleIdx="0" presStyleCnt="1" custScaleY="123191" custLinFactNeighborX="223">
        <dgm:presLayoutVars>
          <dgm:chMax val="0"/>
          <dgm:chPref val="0"/>
          <dgm:bulletEnabled val="1"/>
        </dgm:presLayoutVars>
      </dgm:prSet>
      <dgm:spPr/>
      <dgm:t>
        <a:bodyPr/>
        <a:lstStyle/>
        <a:p>
          <a:endParaRPr lang="fr-FR"/>
        </a:p>
      </dgm:t>
    </dgm:pt>
    <dgm:pt modelId="{317E486A-82AA-46C7-AADD-8402E89B28EE}" type="pres">
      <dgm:prSet presAssocID="{80F99C7C-839F-4479-8326-6D5BB6E8DA17}" presName="desTx" presStyleLbl="alignAccFollowNode1" presStyleIdx="0" presStyleCnt="1" custScaleY="121319">
        <dgm:presLayoutVars>
          <dgm:bulletEnabled val="1"/>
        </dgm:presLayoutVars>
      </dgm:prSet>
      <dgm:spPr/>
      <dgm:t>
        <a:bodyPr/>
        <a:lstStyle/>
        <a:p>
          <a:endParaRPr lang="fr-FR"/>
        </a:p>
      </dgm:t>
    </dgm:pt>
  </dgm:ptLst>
  <dgm:cxnLst>
    <dgm:cxn modelId="{EBB7BA90-8DCE-4CE2-A48F-8E56A65CF7F8}" srcId="{80F99C7C-839F-4479-8326-6D5BB6E8DA17}" destId="{7C22795C-213E-449C-AA57-EA6F925AAC85}" srcOrd="7" destOrd="0" parTransId="{9D1833F2-1103-4ED7-9D7C-E1843DCBBE5F}" sibTransId="{E44512B1-ECDF-4159-8EE3-78FDA1F8A126}"/>
    <dgm:cxn modelId="{E0DF8304-82CD-466D-BE73-D38C2C8271A1}" srcId="{0C588B76-81C7-45EA-8787-12E1118E5E2F}" destId="{80F99C7C-839F-4479-8326-6D5BB6E8DA17}" srcOrd="0" destOrd="0" parTransId="{FF59902E-82A1-4970-8E77-49D72DC0961D}" sibTransId="{FE36513D-0917-44C6-A279-1B353BB03DAE}"/>
    <dgm:cxn modelId="{D84CD4D9-1AFF-41ED-A7CD-D586FFCB2532}" srcId="{80F99C7C-839F-4479-8326-6D5BB6E8DA17}" destId="{1AFE34CE-820A-443F-9306-65C7C51A00A1}" srcOrd="6" destOrd="0" parTransId="{4AC9BEC5-8937-4D6D-AA8E-B508F38CBBD4}" sibTransId="{E9F20DB4-3690-4FD3-BB88-654EB99CDE9A}"/>
    <dgm:cxn modelId="{4696DA0C-DB7D-4D09-9D7F-00E453A4BD45}" type="presOf" srcId="{1F4E3444-16FF-49DE-B4E0-3672F91D6FFF}" destId="{317E486A-82AA-46C7-AADD-8402E89B28EE}" srcOrd="0" destOrd="2" presId="urn:microsoft.com/office/officeart/2005/8/layout/hList1"/>
    <dgm:cxn modelId="{44C634CD-2A3D-4A30-83B7-837DB4CFB801}" type="presOf" srcId="{80F99C7C-839F-4479-8326-6D5BB6E8DA17}" destId="{D0FE4C32-8608-4781-9A10-E586D4E69BE2}" srcOrd="0" destOrd="0" presId="urn:microsoft.com/office/officeart/2005/8/layout/hList1"/>
    <dgm:cxn modelId="{17DBEC58-2067-4305-8801-A600E627BF25}" srcId="{80F99C7C-839F-4479-8326-6D5BB6E8DA17}" destId="{01FB06DC-B47D-43BA-819F-879F82F56DF6}" srcOrd="9" destOrd="0" parTransId="{60320192-CD97-4BB2-A820-F4A3659E30A3}" sibTransId="{193615A9-BD84-410B-914B-8BF97C78ED7C}"/>
    <dgm:cxn modelId="{BCE5D145-19F1-4045-8428-6B8909A5C5E8}" srcId="{80F99C7C-839F-4479-8326-6D5BB6E8DA17}" destId="{6C1F1150-9A9C-4773-B4F4-B75FCB950EA4}" srcOrd="5" destOrd="0" parTransId="{BAA92B4E-FC7A-4A59-B41D-4DCD8666D4B0}" sibTransId="{F607A42C-58CC-4D5C-8D9F-074023359A6E}"/>
    <dgm:cxn modelId="{17F4DB00-90F8-4A2A-A546-06D008B9053B}" srcId="{80F99C7C-839F-4479-8326-6D5BB6E8DA17}" destId="{F2027E7B-D783-401D-9BEB-AAD1DC5DA46B}" srcOrd="8" destOrd="0" parTransId="{132655F5-1F04-4BC8-9FEE-3B42A96691D3}" sibTransId="{CEB0E995-18CA-4903-9C5F-BB0977478AE8}"/>
    <dgm:cxn modelId="{73DEE011-B52F-4CB1-80F2-DCED03D037B1}" type="presOf" srcId="{6C1F1150-9A9C-4773-B4F4-B75FCB950EA4}" destId="{317E486A-82AA-46C7-AADD-8402E89B28EE}" srcOrd="0" destOrd="5" presId="urn:microsoft.com/office/officeart/2005/8/layout/hList1"/>
    <dgm:cxn modelId="{D8B9A14A-F1F3-4C61-9A81-836CB2E12BCE}" type="presOf" srcId="{71A9DB05-53A6-4F89-8756-4271693FB061}" destId="{317E486A-82AA-46C7-AADD-8402E89B28EE}" srcOrd="0" destOrd="1" presId="urn:microsoft.com/office/officeart/2005/8/layout/hList1"/>
    <dgm:cxn modelId="{F11E0416-8378-41BF-A41A-B0D27ACFFC85}" type="presOf" srcId="{DB9E150D-7C9C-4B4A-A772-6C97BCEF73DB}" destId="{317E486A-82AA-46C7-AADD-8402E89B28EE}" srcOrd="0" destOrd="0" presId="urn:microsoft.com/office/officeart/2005/8/layout/hList1"/>
    <dgm:cxn modelId="{173DB73D-8F04-4E43-BEE4-ECC450DA48A6}" type="presOf" srcId="{1AFE34CE-820A-443F-9306-65C7C51A00A1}" destId="{317E486A-82AA-46C7-AADD-8402E89B28EE}" srcOrd="0" destOrd="6" presId="urn:microsoft.com/office/officeart/2005/8/layout/hList1"/>
    <dgm:cxn modelId="{2014F5A4-158F-45BF-BBAA-D4C617FC23E3}" type="presOf" srcId="{7C22795C-213E-449C-AA57-EA6F925AAC85}" destId="{317E486A-82AA-46C7-AADD-8402E89B28EE}" srcOrd="0" destOrd="7" presId="urn:microsoft.com/office/officeart/2005/8/layout/hList1"/>
    <dgm:cxn modelId="{BA14E06C-C217-40D3-9B43-4DA9B506D4CB}" type="presOf" srcId="{01FB06DC-B47D-43BA-819F-879F82F56DF6}" destId="{317E486A-82AA-46C7-AADD-8402E89B28EE}" srcOrd="0" destOrd="9" presId="urn:microsoft.com/office/officeart/2005/8/layout/hList1"/>
    <dgm:cxn modelId="{3E027D6C-69C2-4D01-84C9-62A53330D6DA}" type="presOf" srcId="{10591C0D-625F-4518-9ADA-F26D27DB7CFB}" destId="{317E486A-82AA-46C7-AADD-8402E89B28EE}" srcOrd="0" destOrd="4" presId="urn:microsoft.com/office/officeart/2005/8/layout/hList1"/>
    <dgm:cxn modelId="{6A5B3732-D2DA-4084-B198-FCFCA40DE30A}" type="presOf" srcId="{F2027E7B-D783-401D-9BEB-AAD1DC5DA46B}" destId="{317E486A-82AA-46C7-AADD-8402E89B28EE}" srcOrd="0" destOrd="8" presId="urn:microsoft.com/office/officeart/2005/8/layout/hList1"/>
    <dgm:cxn modelId="{C4DCAEC3-F7B5-4A53-B248-76A429E5BE01}" srcId="{80F99C7C-839F-4479-8326-6D5BB6E8DA17}" destId="{10591C0D-625F-4518-9ADA-F26D27DB7CFB}" srcOrd="4" destOrd="0" parTransId="{8EAA0650-2809-4D15-9DAC-C5D226A863BC}" sibTransId="{2D528F71-E367-4475-982B-295D2B52194C}"/>
    <dgm:cxn modelId="{232B3568-A846-4019-9E9B-39030D9DAC29}" srcId="{80F99C7C-839F-4479-8326-6D5BB6E8DA17}" destId="{DB9E150D-7C9C-4B4A-A772-6C97BCEF73DB}" srcOrd="0" destOrd="0" parTransId="{E9C79589-D445-4AE4-8C5D-E48CDE19D958}" sibTransId="{373CF03A-730E-4A96-ABAC-D4966AB19C66}"/>
    <dgm:cxn modelId="{5D06A983-12A2-4773-9ACB-E6BA8593986F}" type="presOf" srcId="{6E6DA926-A5B6-4DEE-AFCB-48CF21C79C9A}" destId="{317E486A-82AA-46C7-AADD-8402E89B28EE}" srcOrd="0" destOrd="3" presId="urn:microsoft.com/office/officeart/2005/8/layout/hList1"/>
    <dgm:cxn modelId="{4D86996C-2729-400E-9EB5-119569FAD99B}" srcId="{80F99C7C-839F-4479-8326-6D5BB6E8DA17}" destId="{71A9DB05-53A6-4F89-8756-4271693FB061}" srcOrd="1" destOrd="0" parTransId="{02A89FD4-5053-45B9-B4F1-DB765C0549A0}" sibTransId="{6BAB9F11-018F-46BC-9AE7-D706F87B1522}"/>
    <dgm:cxn modelId="{0E1C4A57-3746-48D6-A3F0-F851385FF131}" srcId="{80F99C7C-839F-4479-8326-6D5BB6E8DA17}" destId="{1F4E3444-16FF-49DE-B4E0-3672F91D6FFF}" srcOrd="2" destOrd="0" parTransId="{E82A261F-1022-4D5D-82D6-2B4F890AEF84}" sibTransId="{652A7C39-06E6-4E22-A18E-2F271712BA9B}"/>
    <dgm:cxn modelId="{BF952934-E42C-4C14-94FD-63626B8EAB10}" type="presOf" srcId="{0C588B76-81C7-45EA-8787-12E1118E5E2F}" destId="{820A36EB-A3BF-4168-BDB2-592DB6666AB3}" srcOrd="0" destOrd="0" presId="urn:microsoft.com/office/officeart/2005/8/layout/hList1"/>
    <dgm:cxn modelId="{E7ACFBBF-0C4F-4699-B75B-F08D597BD994}" srcId="{80F99C7C-839F-4479-8326-6D5BB6E8DA17}" destId="{6E6DA926-A5B6-4DEE-AFCB-48CF21C79C9A}" srcOrd="3" destOrd="0" parTransId="{C885116C-8601-4084-BF13-8548E8A141A7}" sibTransId="{DCD03B66-13C1-40E8-A248-CF30BC2CAC83}"/>
    <dgm:cxn modelId="{E154AC15-F116-484E-89F1-432CFBD58264}" type="presParOf" srcId="{820A36EB-A3BF-4168-BDB2-592DB6666AB3}" destId="{649002CC-A451-457E-98AC-F7A857BCD5F4}" srcOrd="0" destOrd="0" presId="urn:microsoft.com/office/officeart/2005/8/layout/hList1"/>
    <dgm:cxn modelId="{2EB540FF-4CA9-47B5-8B71-262DE1D41F02}" type="presParOf" srcId="{649002CC-A451-457E-98AC-F7A857BCD5F4}" destId="{D0FE4C32-8608-4781-9A10-E586D4E69BE2}" srcOrd="0" destOrd="0" presId="urn:microsoft.com/office/officeart/2005/8/layout/hList1"/>
    <dgm:cxn modelId="{9A029103-DD9A-48E0-975B-4C45552099C1}" type="presParOf" srcId="{649002CC-A451-457E-98AC-F7A857BCD5F4}" destId="{317E486A-82AA-46C7-AADD-8402E89B28E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F3B6C2-8C41-4FEF-BA00-391B8372FDD8}" type="doc">
      <dgm:prSet loTypeId="urn:microsoft.com/office/officeart/2005/8/layout/lProcess2" loCatId="list" qsTypeId="urn:microsoft.com/office/officeart/2005/8/quickstyle/3d4" qsCatId="3D" csTypeId="urn:microsoft.com/office/officeart/2005/8/colors/colorful2" csCatId="colorful" phldr="1"/>
      <dgm:spPr/>
      <dgm:t>
        <a:bodyPr/>
        <a:lstStyle/>
        <a:p>
          <a:endParaRPr lang="fr-FR"/>
        </a:p>
      </dgm:t>
    </dgm:pt>
    <dgm:pt modelId="{3ED9771B-B9F2-442F-B88E-747E7877938A}">
      <dgm:prSet phldrT="[Texte]" custT="1"/>
      <dgm:spPr/>
      <dgm:t>
        <a:bodyPr/>
        <a:lstStyle/>
        <a:p>
          <a:r>
            <a:rPr lang="fr-FR" sz="3200" dirty="0" smtClean="0"/>
            <a:t> </a:t>
          </a:r>
          <a:endParaRPr lang="fr-FR" sz="3200" dirty="0"/>
        </a:p>
      </dgm:t>
    </dgm:pt>
    <dgm:pt modelId="{585851DD-A9EE-45C0-9F26-9C9BFB05D642}" type="parTrans" cxnId="{5AD539BF-3F98-4768-85DB-872C820E9C77}">
      <dgm:prSet/>
      <dgm:spPr/>
      <dgm:t>
        <a:bodyPr/>
        <a:lstStyle/>
        <a:p>
          <a:endParaRPr lang="fr-FR"/>
        </a:p>
      </dgm:t>
    </dgm:pt>
    <dgm:pt modelId="{477588A1-97A2-48C3-AC6B-330A57F1C7F7}" type="sibTrans" cxnId="{5AD539BF-3F98-4768-85DB-872C820E9C77}">
      <dgm:prSet/>
      <dgm:spPr/>
      <dgm:t>
        <a:bodyPr/>
        <a:lstStyle/>
        <a:p>
          <a:endParaRPr lang="fr-FR"/>
        </a:p>
      </dgm:t>
    </dgm:pt>
    <dgm:pt modelId="{109969F7-1BEA-450C-BD1E-A65CDCF2EB9F}">
      <dgm:prSet phldrT="[Texte]"/>
      <dgm:spPr/>
      <dgm:t>
        <a:bodyPr/>
        <a:lstStyle/>
        <a:p>
          <a:r>
            <a:rPr lang="fr-FR" dirty="0"/>
            <a:t>Enseignement théorique et abstrait</a:t>
          </a:r>
        </a:p>
      </dgm:t>
    </dgm:pt>
    <dgm:pt modelId="{7CFB660A-2E98-47FA-AB07-5327EB9DFD39}" type="parTrans" cxnId="{8F05388A-62C0-4FF2-ADBE-5CC0AF2ACDDE}">
      <dgm:prSet/>
      <dgm:spPr/>
      <dgm:t>
        <a:bodyPr/>
        <a:lstStyle/>
        <a:p>
          <a:endParaRPr lang="fr-FR"/>
        </a:p>
      </dgm:t>
    </dgm:pt>
    <dgm:pt modelId="{794CBF3F-3B72-4FAC-9194-3BCA044178BB}" type="sibTrans" cxnId="{8F05388A-62C0-4FF2-ADBE-5CC0AF2ACDDE}">
      <dgm:prSet/>
      <dgm:spPr/>
      <dgm:t>
        <a:bodyPr/>
        <a:lstStyle/>
        <a:p>
          <a:endParaRPr lang="fr-FR"/>
        </a:p>
      </dgm:t>
    </dgm:pt>
    <dgm:pt modelId="{AC8B5FAD-BD19-4189-8E6E-7997DEB01C58}">
      <dgm:prSet phldrT="[Texte]"/>
      <dgm:spPr/>
      <dgm:t>
        <a:bodyPr/>
        <a:lstStyle/>
        <a:p>
          <a:r>
            <a:rPr lang="fr-FR" dirty="0"/>
            <a:t> Analyser / synthétiser argumenter </a:t>
          </a:r>
          <a:endParaRPr lang="fr-FR" dirty="0" smtClean="0"/>
        </a:p>
        <a:p>
          <a:r>
            <a:rPr lang="fr-FR" dirty="0" smtClean="0"/>
            <a:t> </a:t>
          </a:r>
          <a:r>
            <a:rPr lang="fr-FR" dirty="0"/>
            <a:t>rédiger</a:t>
          </a:r>
        </a:p>
      </dgm:t>
    </dgm:pt>
    <dgm:pt modelId="{ED0B2E17-5EAF-42F7-B3C6-A832ADFDAB4C}" type="parTrans" cxnId="{462FD9AD-2E61-4632-91F9-988041CE83DA}">
      <dgm:prSet/>
      <dgm:spPr/>
      <dgm:t>
        <a:bodyPr/>
        <a:lstStyle/>
        <a:p>
          <a:endParaRPr lang="fr-FR"/>
        </a:p>
      </dgm:t>
    </dgm:pt>
    <dgm:pt modelId="{D588B2B1-5ED3-4FAB-A1E6-5E6B3023DE9A}" type="sibTrans" cxnId="{462FD9AD-2E61-4632-91F9-988041CE83DA}">
      <dgm:prSet/>
      <dgm:spPr/>
      <dgm:t>
        <a:bodyPr/>
        <a:lstStyle/>
        <a:p>
          <a:endParaRPr lang="fr-FR"/>
        </a:p>
      </dgm:t>
    </dgm:pt>
    <dgm:pt modelId="{179DEE1A-4AC5-4D95-8C0A-24ACD29F3570}">
      <dgm:prSet phldrT="[Texte]"/>
      <dgm:spPr/>
      <dgm:t>
        <a:bodyPr/>
        <a:lstStyle/>
        <a:p>
          <a:r>
            <a:rPr lang="fr-FR" dirty="0"/>
            <a:t>Travail personnel important</a:t>
          </a:r>
        </a:p>
      </dgm:t>
    </dgm:pt>
    <dgm:pt modelId="{D143B77F-2228-430B-B65F-324DA788F8EB}" type="sibTrans" cxnId="{026B7AC9-F25E-463A-A02E-B6E12029BDA7}">
      <dgm:prSet/>
      <dgm:spPr/>
      <dgm:t>
        <a:bodyPr/>
        <a:lstStyle/>
        <a:p>
          <a:endParaRPr lang="fr-FR"/>
        </a:p>
      </dgm:t>
    </dgm:pt>
    <dgm:pt modelId="{449ACBAC-0035-417B-BAB0-7B8CE597DEEE}" type="parTrans" cxnId="{026B7AC9-F25E-463A-A02E-B6E12029BDA7}">
      <dgm:prSet/>
      <dgm:spPr/>
      <dgm:t>
        <a:bodyPr/>
        <a:lstStyle/>
        <a:p>
          <a:endParaRPr lang="fr-FR"/>
        </a:p>
      </dgm:t>
    </dgm:pt>
    <dgm:pt modelId="{50F0AACA-B411-434B-96B2-7A8E55A806E0}" type="pres">
      <dgm:prSet presAssocID="{53F3B6C2-8C41-4FEF-BA00-391B8372FDD8}" presName="theList" presStyleCnt="0">
        <dgm:presLayoutVars>
          <dgm:dir/>
          <dgm:animLvl val="lvl"/>
          <dgm:resizeHandles val="exact"/>
        </dgm:presLayoutVars>
      </dgm:prSet>
      <dgm:spPr/>
      <dgm:t>
        <a:bodyPr/>
        <a:lstStyle/>
        <a:p>
          <a:endParaRPr lang="fr-FR"/>
        </a:p>
      </dgm:t>
    </dgm:pt>
    <dgm:pt modelId="{12F9E4F7-FAA5-42B7-908F-CBAFB316DD0A}" type="pres">
      <dgm:prSet presAssocID="{3ED9771B-B9F2-442F-B88E-747E7877938A}" presName="compNode" presStyleCnt="0"/>
      <dgm:spPr/>
    </dgm:pt>
    <dgm:pt modelId="{D2D3205A-8AD8-48AA-AAF3-42BB1FC4B5F6}" type="pres">
      <dgm:prSet presAssocID="{3ED9771B-B9F2-442F-B88E-747E7877938A}" presName="aNode" presStyleLbl="bgShp" presStyleIdx="0" presStyleCnt="1" custLinFactNeighborY="-4286"/>
      <dgm:spPr/>
      <dgm:t>
        <a:bodyPr/>
        <a:lstStyle/>
        <a:p>
          <a:endParaRPr lang="fr-FR"/>
        </a:p>
      </dgm:t>
    </dgm:pt>
    <dgm:pt modelId="{E56613CC-2225-4869-8AA9-30870B4E2246}" type="pres">
      <dgm:prSet presAssocID="{3ED9771B-B9F2-442F-B88E-747E7877938A}" presName="textNode" presStyleLbl="bgShp" presStyleIdx="0" presStyleCnt="1"/>
      <dgm:spPr/>
      <dgm:t>
        <a:bodyPr/>
        <a:lstStyle/>
        <a:p>
          <a:endParaRPr lang="fr-FR"/>
        </a:p>
      </dgm:t>
    </dgm:pt>
    <dgm:pt modelId="{22506C4A-2B18-4B94-B6A0-0C6169BC4055}" type="pres">
      <dgm:prSet presAssocID="{3ED9771B-B9F2-442F-B88E-747E7877938A}" presName="compChildNode" presStyleCnt="0"/>
      <dgm:spPr/>
    </dgm:pt>
    <dgm:pt modelId="{66202DF3-6171-45CE-AB89-FF3A0D5B7C03}" type="pres">
      <dgm:prSet presAssocID="{3ED9771B-B9F2-442F-B88E-747E7877938A}" presName="theInnerList" presStyleCnt="0"/>
      <dgm:spPr/>
    </dgm:pt>
    <dgm:pt modelId="{5659B2E2-E423-4239-8186-058A5367D098}" type="pres">
      <dgm:prSet presAssocID="{109969F7-1BEA-450C-BD1E-A65CDCF2EB9F}" presName="childNode" presStyleLbl="node1" presStyleIdx="0" presStyleCnt="3" custScaleY="212861" custLinFactY="-162086" custLinFactNeighborX="-1406" custLinFactNeighborY="-200000">
        <dgm:presLayoutVars>
          <dgm:bulletEnabled val="1"/>
        </dgm:presLayoutVars>
      </dgm:prSet>
      <dgm:spPr/>
      <dgm:t>
        <a:bodyPr/>
        <a:lstStyle/>
        <a:p>
          <a:endParaRPr lang="fr-FR"/>
        </a:p>
      </dgm:t>
    </dgm:pt>
    <dgm:pt modelId="{00AB49DA-AB88-42DD-8843-7C5171D65684}" type="pres">
      <dgm:prSet presAssocID="{109969F7-1BEA-450C-BD1E-A65CDCF2EB9F}" presName="aSpace2" presStyleCnt="0"/>
      <dgm:spPr/>
    </dgm:pt>
    <dgm:pt modelId="{11782C15-4323-4CFB-B7C9-2A798926C3FE}" type="pres">
      <dgm:prSet presAssocID="{AC8B5FAD-BD19-4189-8E6E-7997DEB01C58}" presName="childNode" presStyleLbl="node1" presStyleIdx="1" presStyleCnt="3" custScaleY="234822" custLinFactY="-123380" custLinFactNeighborX="-1406" custLinFactNeighborY="-200000">
        <dgm:presLayoutVars>
          <dgm:bulletEnabled val="1"/>
        </dgm:presLayoutVars>
      </dgm:prSet>
      <dgm:spPr/>
      <dgm:t>
        <a:bodyPr/>
        <a:lstStyle/>
        <a:p>
          <a:endParaRPr lang="fr-FR"/>
        </a:p>
      </dgm:t>
    </dgm:pt>
    <dgm:pt modelId="{54A0070D-0309-499D-B3B2-1995933967B6}" type="pres">
      <dgm:prSet presAssocID="{AC8B5FAD-BD19-4189-8E6E-7997DEB01C58}" presName="aSpace2" presStyleCnt="0"/>
      <dgm:spPr/>
    </dgm:pt>
    <dgm:pt modelId="{124540E4-1BF2-49A9-8B42-EB51EB3A4466}" type="pres">
      <dgm:prSet presAssocID="{179DEE1A-4AC5-4D95-8C0A-24ACD29F3570}" presName="childNode" presStyleLbl="node1" presStyleIdx="2" presStyleCnt="3" custScaleY="196227" custLinFactY="-100000" custLinFactNeighborX="-1406" custLinFactNeighborY="-146732">
        <dgm:presLayoutVars>
          <dgm:bulletEnabled val="1"/>
        </dgm:presLayoutVars>
      </dgm:prSet>
      <dgm:spPr/>
      <dgm:t>
        <a:bodyPr/>
        <a:lstStyle/>
        <a:p>
          <a:endParaRPr lang="fr-FR"/>
        </a:p>
      </dgm:t>
    </dgm:pt>
  </dgm:ptLst>
  <dgm:cxnLst>
    <dgm:cxn modelId="{8F05388A-62C0-4FF2-ADBE-5CC0AF2ACDDE}" srcId="{3ED9771B-B9F2-442F-B88E-747E7877938A}" destId="{109969F7-1BEA-450C-BD1E-A65CDCF2EB9F}" srcOrd="0" destOrd="0" parTransId="{7CFB660A-2E98-47FA-AB07-5327EB9DFD39}" sibTransId="{794CBF3F-3B72-4FAC-9194-3BCA044178BB}"/>
    <dgm:cxn modelId="{5391ADA7-9048-4D14-9EDB-4B586DEE0F0D}" type="presOf" srcId="{179DEE1A-4AC5-4D95-8C0A-24ACD29F3570}" destId="{124540E4-1BF2-49A9-8B42-EB51EB3A4466}" srcOrd="0" destOrd="0" presId="urn:microsoft.com/office/officeart/2005/8/layout/lProcess2"/>
    <dgm:cxn modelId="{6E3F83FA-1F8B-40EA-B563-7F6B405DB1ED}" type="presOf" srcId="{AC8B5FAD-BD19-4189-8E6E-7997DEB01C58}" destId="{11782C15-4323-4CFB-B7C9-2A798926C3FE}" srcOrd="0" destOrd="0" presId="urn:microsoft.com/office/officeart/2005/8/layout/lProcess2"/>
    <dgm:cxn modelId="{5F87594F-33F3-4406-AACB-ED5CCF2CE244}" type="presOf" srcId="{53F3B6C2-8C41-4FEF-BA00-391B8372FDD8}" destId="{50F0AACA-B411-434B-96B2-7A8E55A806E0}" srcOrd="0" destOrd="0" presId="urn:microsoft.com/office/officeart/2005/8/layout/lProcess2"/>
    <dgm:cxn modelId="{462FD9AD-2E61-4632-91F9-988041CE83DA}" srcId="{3ED9771B-B9F2-442F-B88E-747E7877938A}" destId="{AC8B5FAD-BD19-4189-8E6E-7997DEB01C58}" srcOrd="1" destOrd="0" parTransId="{ED0B2E17-5EAF-42F7-B3C6-A832ADFDAB4C}" sibTransId="{D588B2B1-5ED3-4FAB-A1E6-5E6B3023DE9A}"/>
    <dgm:cxn modelId="{4A6099CA-508E-4F07-89F6-4EEBAC9282F2}" type="presOf" srcId="{109969F7-1BEA-450C-BD1E-A65CDCF2EB9F}" destId="{5659B2E2-E423-4239-8186-058A5367D098}" srcOrd="0" destOrd="0" presId="urn:microsoft.com/office/officeart/2005/8/layout/lProcess2"/>
    <dgm:cxn modelId="{5AD539BF-3F98-4768-85DB-872C820E9C77}" srcId="{53F3B6C2-8C41-4FEF-BA00-391B8372FDD8}" destId="{3ED9771B-B9F2-442F-B88E-747E7877938A}" srcOrd="0" destOrd="0" parTransId="{585851DD-A9EE-45C0-9F26-9C9BFB05D642}" sibTransId="{477588A1-97A2-48C3-AC6B-330A57F1C7F7}"/>
    <dgm:cxn modelId="{026B7AC9-F25E-463A-A02E-B6E12029BDA7}" srcId="{3ED9771B-B9F2-442F-B88E-747E7877938A}" destId="{179DEE1A-4AC5-4D95-8C0A-24ACD29F3570}" srcOrd="2" destOrd="0" parTransId="{449ACBAC-0035-417B-BAB0-7B8CE597DEEE}" sibTransId="{D143B77F-2228-430B-B65F-324DA788F8EB}"/>
    <dgm:cxn modelId="{D627778C-3AE4-409D-8AD0-D120B8C74E58}" type="presOf" srcId="{3ED9771B-B9F2-442F-B88E-747E7877938A}" destId="{D2D3205A-8AD8-48AA-AAF3-42BB1FC4B5F6}" srcOrd="0" destOrd="0" presId="urn:microsoft.com/office/officeart/2005/8/layout/lProcess2"/>
    <dgm:cxn modelId="{28CD11A1-F75E-4707-9378-C28FC2B416CA}" type="presOf" srcId="{3ED9771B-B9F2-442F-B88E-747E7877938A}" destId="{E56613CC-2225-4869-8AA9-30870B4E2246}" srcOrd="1" destOrd="0" presId="urn:microsoft.com/office/officeart/2005/8/layout/lProcess2"/>
    <dgm:cxn modelId="{EB6DC92A-26BB-4338-90B9-738625BE2C88}" type="presParOf" srcId="{50F0AACA-B411-434B-96B2-7A8E55A806E0}" destId="{12F9E4F7-FAA5-42B7-908F-CBAFB316DD0A}" srcOrd="0" destOrd="0" presId="urn:microsoft.com/office/officeart/2005/8/layout/lProcess2"/>
    <dgm:cxn modelId="{42D30056-FF69-4389-9D93-76E861C31549}" type="presParOf" srcId="{12F9E4F7-FAA5-42B7-908F-CBAFB316DD0A}" destId="{D2D3205A-8AD8-48AA-AAF3-42BB1FC4B5F6}" srcOrd="0" destOrd="0" presId="urn:microsoft.com/office/officeart/2005/8/layout/lProcess2"/>
    <dgm:cxn modelId="{4DD35381-9B08-4B87-A1C8-2D7394ED35F8}" type="presParOf" srcId="{12F9E4F7-FAA5-42B7-908F-CBAFB316DD0A}" destId="{E56613CC-2225-4869-8AA9-30870B4E2246}" srcOrd="1" destOrd="0" presId="urn:microsoft.com/office/officeart/2005/8/layout/lProcess2"/>
    <dgm:cxn modelId="{70C77312-C109-44A6-8520-95CA50FF884D}" type="presParOf" srcId="{12F9E4F7-FAA5-42B7-908F-CBAFB316DD0A}" destId="{22506C4A-2B18-4B94-B6A0-0C6169BC4055}" srcOrd="2" destOrd="0" presId="urn:microsoft.com/office/officeart/2005/8/layout/lProcess2"/>
    <dgm:cxn modelId="{5F75B5B5-2B38-4F6E-A803-A873EB48B149}" type="presParOf" srcId="{22506C4A-2B18-4B94-B6A0-0C6169BC4055}" destId="{66202DF3-6171-45CE-AB89-FF3A0D5B7C03}" srcOrd="0" destOrd="0" presId="urn:microsoft.com/office/officeart/2005/8/layout/lProcess2"/>
    <dgm:cxn modelId="{AA75C3EC-361D-4AA5-8B8A-C99496806C33}" type="presParOf" srcId="{66202DF3-6171-45CE-AB89-FF3A0D5B7C03}" destId="{5659B2E2-E423-4239-8186-058A5367D098}" srcOrd="0" destOrd="0" presId="urn:microsoft.com/office/officeart/2005/8/layout/lProcess2"/>
    <dgm:cxn modelId="{3BB2A3C4-4B03-4008-9784-9FD9646AE517}" type="presParOf" srcId="{66202DF3-6171-45CE-AB89-FF3A0D5B7C03}" destId="{00AB49DA-AB88-42DD-8843-7C5171D65684}" srcOrd="1" destOrd="0" presId="urn:microsoft.com/office/officeart/2005/8/layout/lProcess2"/>
    <dgm:cxn modelId="{8AB29EF1-F470-4CED-BC91-85DE0B8A4603}" type="presParOf" srcId="{66202DF3-6171-45CE-AB89-FF3A0D5B7C03}" destId="{11782C15-4323-4CFB-B7C9-2A798926C3FE}" srcOrd="2" destOrd="0" presId="urn:microsoft.com/office/officeart/2005/8/layout/lProcess2"/>
    <dgm:cxn modelId="{4EADC772-CA5C-4EBA-A667-2595AC155751}" type="presParOf" srcId="{66202DF3-6171-45CE-AB89-FF3A0D5B7C03}" destId="{54A0070D-0309-499D-B3B2-1995933967B6}" srcOrd="3" destOrd="0" presId="urn:microsoft.com/office/officeart/2005/8/layout/lProcess2"/>
    <dgm:cxn modelId="{E681268C-C1B1-416E-A82A-3DABF1947582}" type="presParOf" srcId="{66202DF3-6171-45CE-AB89-FF3A0D5B7C03}" destId="{124540E4-1BF2-49A9-8B42-EB51EB3A4466}"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F3B6C2-8C41-4FEF-BA00-391B8372FDD8}" type="doc">
      <dgm:prSet loTypeId="urn:microsoft.com/office/officeart/2005/8/layout/lProcess2" loCatId="list" qsTypeId="urn:microsoft.com/office/officeart/2005/8/quickstyle/3d4" qsCatId="3D" csTypeId="urn:microsoft.com/office/officeart/2005/8/colors/colorful2" csCatId="colorful" phldr="1"/>
      <dgm:spPr/>
      <dgm:t>
        <a:bodyPr/>
        <a:lstStyle/>
        <a:p>
          <a:endParaRPr lang="fr-FR"/>
        </a:p>
      </dgm:t>
    </dgm:pt>
    <dgm:pt modelId="{3ED9771B-B9F2-442F-B88E-747E7877938A}">
      <dgm:prSet phldrT="[Texte]" custT="1"/>
      <dgm:spPr/>
      <dgm:t>
        <a:bodyPr/>
        <a:lstStyle/>
        <a:p>
          <a:r>
            <a:rPr lang="fr-FR" sz="3200" dirty="0" smtClean="0"/>
            <a:t> </a:t>
          </a:r>
          <a:endParaRPr lang="fr-FR" sz="3200" dirty="0"/>
        </a:p>
      </dgm:t>
    </dgm:pt>
    <dgm:pt modelId="{585851DD-A9EE-45C0-9F26-9C9BFB05D642}" type="parTrans" cxnId="{5AD539BF-3F98-4768-85DB-872C820E9C77}">
      <dgm:prSet/>
      <dgm:spPr/>
      <dgm:t>
        <a:bodyPr/>
        <a:lstStyle/>
        <a:p>
          <a:endParaRPr lang="fr-FR"/>
        </a:p>
      </dgm:t>
    </dgm:pt>
    <dgm:pt modelId="{477588A1-97A2-48C3-AC6B-330A57F1C7F7}" type="sibTrans" cxnId="{5AD539BF-3F98-4768-85DB-872C820E9C77}">
      <dgm:prSet/>
      <dgm:spPr/>
      <dgm:t>
        <a:bodyPr/>
        <a:lstStyle/>
        <a:p>
          <a:endParaRPr lang="fr-FR"/>
        </a:p>
      </dgm:t>
    </dgm:pt>
    <dgm:pt modelId="{41689639-4FA1-43B2-AA4D-E7C02EDDE6B9}">
      <dgm:prSet phldrT="[Texte]"/>
      <dgm:spPr/>
      <dgm:t>
        <a:bodyPr/>
        <a:lstStyle/>
        <a:p>
          <a:r>
            <a:rPr lang="fr-FR" dirty="0"/>
            <a:t>Enseignement appliqué dans un domaine : observation / expérimentation / études de cas</a:t>
          </a:r>
        </a:p>
      </dgm:t>
    </dgm:pt>
    <dgm:pt modelId="{2E38F450-5C3D-409A-B67B-26A5C862E895}" type="parTrans" cxnId="{DE58615F-5930-443B-84B7-5D58376E64AB}">
      <dgm:prSet/>
      <dgm:spPr/>
      <dgm:t>
        <a:bodyPr/>
        <a:lstStyle/>
        <a:p>
          <a:endParaRPr lang="fr-FR"/>
        </a:p>
      </dgm:t>
    </dgm:pt>
    <dgm:pt modelId="{D7ACF191-1F15-48DE-A8CE-48544BBD34E9}" type="sibTrans" cxnId="{DE58615F-5930-443B-84B7-5D58376E64AB}">
      <dgm:prSet/>
      <dgm:spPr/>
      <dgm:t>
        <a:bodyPr/>
        <a:lstStyle/>
        <a:p>
          <a:endParaRPr lang="fr-FR"/>
        </a:p>
      </dgm:t>
    </dgm:pt>
    <dgm:pt modelId="{05082570-7155-4215-BA3E-CCA28E19316C}">
      <dgm:prSet phldrT="[Texte]"/>
      <dgm:spPr/>
      <dgm:t>
        <a:bodyPr/>
        <a:lstStyle/>
        <a:p>
          <a:r>
            <a:rPr lang="fr-FR" dirty="0"/>
            <a:t>Travail en groupe et en autonomie</a:t>
          </a:r>
        </a:p>
      </dgm:t>
    </dgm:pt>
    <dgm:pt modelId="{8FD9CFAB-65AE-4D53-9A83-1386DC1CFE93}" type="parTrans" cxnId="{9A69A3F6-6AE4-458D-B6DC-951A001EEC9F}">
      <dgm:prSet/>
      <dgm:spPr/>
      <dgm:t>
        <a:bodyPr/>
        <a:lstStyle/>
        <a:p>
          <a:endParaRPr lang="fr-FR"/>
        </a:p>
      </dgm:t>
    </dgm:pt>
    <dgm:pt modelId="{701740FD-29FC-40D7-AF79-C6EEA41B5872}" type="sibTrans" cxnId="{9A69A3F6-6AE4-458D-B6DC-951A001EEC9F}">
      <dgm:prSet/>
      <dgm:spPr/>
      <dgm:t>
        <a:bodyPr/>
        <a:lstStyle/>
        <a:p>
          <a:endParaRPr lang="fr-FR"/>
        </a:p>
      </dgm:t>
    </dgm:pt>
    <dgm:pt modelId="{DC4DC318-3A5F-465F-B662-0F81D77AC9D3}">
      <dgm:prSet phldrT="[Texte]"/>
      <dgm:spPr/>
      <dgm:t>
        <a:bodyPr/>
        <a:lstStyle/>
        <a:p>
          <a:r>
            <a:rPr lang="fr-FR" dirty="0"/>
            <a:t>Travaux pratiques en laboratoire, en salle informatique, pôle technologie</a:t>
          </a:r>
        </a:p>
      </dgm:t>
    </dgm:pt>
    <dgm:pt modelId="{25CB305C-B921-45FA-A8FA-0C966BB40AE6}" type="parTrans" cxnId="{F09F19F5-81D3-48C0-9F1D-ECC10BCD0261}">
      <dgm:prSet/>
      <dgm:spPr/>
      <dgm:t>
        <a:bodyPr/>
        <a:lstStyle/>
        <a:p>
          <a:endParaRPr lang="fr-FR"/>
        </a:p>
      </dgm:t>
    </dgm:pt>
    <dgm:pt modelId="{6EC70656-FA75-4091-9AA4-A3AB0844D4FA}" type="sibTrans" cxnId="{F09F19F5-81D3-48C0-9F1D-ECC10BCD0261}">
      <dgm:prSet/>
      <dgm:spPr/>
      <dgm:t>
        <a:bodyPr/>
        <a:lstStyle/>
        <a:p>
          <a:endParaRPr lang="fr-FR"/>
        </a:p>
      </dgm:t>
    </dgm:pt>
    <dgm:pt modelId="{50F0AACA-B411-434B-96B2-7A8E55A806E0}" type="pres">
      <dgm:prSet presAssocID="{53F3B6C2-8C41-4FEF-BA00-391B8372FDD8}" presName="theList" presStyleCnt="0">
        <dgm:presLayoutVars>
          <dgm:dir/>
          <dgm:animLvl val="lvl"/>
          <dgm:resizeHandles val="exact"/>
        </dgm:presLayoutVars>
      </dgm:prSet>
      <dgm:spPr/>
      <dgm:t>
        <a:bodyPr/>
        <a:lstStyle/>
        <a:p>
          <a:endParaRPr lang="fr-FR"/>
        </a:p>
      </dgm:t>
    </dgm:pt>
    <dgm:pt modelId="{12F9E4F7-FAA5-42B7-908F-CBAFB316DD0A}" type="pres">
      <dgm:prSet presAssocID="{3ED9771B-B9F2-442F-B88E-747E7877938A}" presName="compNode" presStyleCnt="0"/>
      <dgm:spPr/>
    </dgm:pt>
    <dgm:pt modelId="{D2D3205A-8AD8-48AA-AAF3-42BB1FC4B5F6}" type="pres">
      <dgm:prSet presAssocID="{3ED9771B-B9F2-442F-B88E-747E7877938A}" presName="aNode" presStyleLbl="bgShp" presStyleIdx="0" presStyleCnt="1" custLinFactNeighborY="-2857"/>
      <dgm:spPr/>
      <dgm:t>
        <a:bodyPr/>
        <a:lstStyle/>
        <a:p>
          <a:endParaRPr lang="fr-FR"/>
        </a:p>
      </dgm:t>
    </dgm:pt>
    <dgm:pt modelId="{E56613CC-2225-4869-8AA9-30870B4E2246}" type="pres">
      <dgm:prSet presAssocID="{3ED9771B-B9F2-442F-B88E-747E7877938A}" presName="textNode" presStyleLbl="bgShp" presStyleIdx="0" presStyleCnt="1"/>
      <dgm:spPr/>
      <dgm:t>
        <a:bodyPr/>
        <a:lstStyle/>
        <a:p>
          <a:endParaRPr lang="fr-FR"/>
        </a:p>
      </dgm:t>
    </dgm:pt>
    <dgm:pt modelId="{22506C4A-2B18-4B94-B6A0-0C6169BC4055}" type="pres">
      <dgm:prSet presAssocID="{3ED9771B-B9F2-442F-B88E-747E7877938A}" presName="compChildNode" presStyleCnt="0"/>
      <dgm:spPr/>
    </dgm:pt>
    <dgm:pt modelId="{66202DF3-6171-45CE-AB89-FF3A0D5B7C03}" type="pres">
      <dgm:prSet presAssocID="{3ED9771B-B9F2-442F-B88E-747E7877938A}" presName="theInnerList" presStyleCnt="0"/>
      <dgm:spPr/>
    </dgm:pt>
    <dgm:pt modelId="{4108AC81-D484-4674-BF3F-00E892D5C5E4}" type="pres">
      <dgm:prSet presAssocID="{41689639-4FA1-43B2-AA4D-E7C02EDDE6B9}" presName="childNode" presStyleLbl="node1" presStyleIdx="0" presStyleCnt="3" custLinFactY="-83428" custLinFactNeighborY="-100000">
        <dgm:presLayoutVars>
          <dgm:bulletEnabled val="1"/>
        </dgm:presLayoutVars>
      </dgm:prSet>
      <dgm:spPr/>
      <dgm:t>
        <a:bodyPr/>
        <a:lstStyle/>
        <a:p>
          <a:endParaRPr lang="fr-FR"/>
        </a:p>
      </dgm:t>
    </dgm:pt>
    <dgm:pt modelId="{687787FE-19EC-4F64-BB5C-4EF3E22C4E8E}" type="pres">
      <dgm:prSet presAssocID="{41689639-4FA1-43B2-AA4D-E7C02EDDE6B9}" presName="aSpace2" presStyleCnt="0"/>
      <dgm:spPr/>
    </dgm:pt>
    <dgm:pt modelId="{640A1048-A0B6-4D49-91BE-351A39A63E0B}" type="pres">
      <dgm:prSet presAssocID="{05082570-7155-4215-BA3E-CCA28E19316C}" presName="childNode" presStyleLbl="node1" presStyleIdx="1" presStyleCnt="3" custLinFactY="-56414" custLinFactNeighborY="-100000">
        <dgm:presLayoutVars>
          <dgm:bulletEnabled val="1"/>
        </dgm:presLayoutVars>
      </dgm:prSet>
      <dgm:spPr/>
      <dgm:t>
        <a:bodyPr/>
        <a:lstStyle/>
        <a:p>
          <a:endParaRPr lang="fr-FR"/>
        </a:p>
      </dgm:t>
    </dgm:pt>
    <dgm:pt modelId="{D0FD745F-53E0-4725-A624-67F2A942FF58}" type="pres">
      <dgm:prSet presAssocID="{05082570-7155-4215-BA3E-CCA28E19316C}" presName="aSpace2" presStyleCnt="0"/>
      <dgm:spPr/>
    </dgm:pt>
    <dgm:pt modelId="{315BF087-881C-4CFC-86B7-575886BE33CD}" type="pres">
      <dgm:prSet presAssocID="{DC4DC318-3A5F-465F-B662-0F81D77AC9D3}" presName="childNode" presStyleLbl="node1" presStyleIdx="2" presStyleCnt="3" custLinFactY="-26367" custLinFactNeighborY="-100000">
        <dgm:presLayoutVars>
          <dgm:bulletEnabled val="1"/>
        </dgm:presLayoutVars>
      </dgm:prSet>
      <dgm:spPr/>
      <dgm:t>
        <a:bodyPr/>
        <a:lstStyle/>
        <a:p>
          <a:endParaRPr lang="fr-FR"/>
        </a:p>
      </dgm:t>
    </dgm:pt>
  </dgm:ptLst>
  <dgm:cxnLst>
    <dgm:cxn modelId="{9A69A3F6-6AE4-458D-B6DC-951A001EEC9F}" srcId="{3ED9771B-B9F2-442F-B88E-747E7877938A}" destId="{05082570-7155-4215-BA3E-CCA28E19316C}" srcOrd="1" destOrd="0" parTransId="{8FD9CFAB-65AE-4D53-9A83-1386DC1CFE93}" sibTransId="{701740FD-29FC-40D7-AF79-C6EEA41B5872}"/>
    <dgm:cxn modelId="{32E83210-F141-490B-86EC-A9512CD46F54}" type="presOf" srcId="{3ED9771B-B9F2-442F-B88E-747E7877938A}" destId="{E56613CC-2225-4869-8AA9-30870B4E2246}" srcOrd="1" destOrd="0" presId="urn:microsoft.com/office/officeart/2005/8/layout/lProcess2"/>
    <dgm:cxn modelId="{84CCA13D-3443-4231-865B-C791DBCF9307}" type="presOf" srcId="{05082570-7155-4215-BA3E-CCA28E19316C}" destId="{640A1048-A0B6-4D49-91BE-351A39A63E0B}" srcOrd="0" destOrd="0" presId="urn:microsoft.com/office/officeart/2005/8/layout/lProcess2"/>
    <dgm:cxn modelId="{78EF07FC-EDAE-4DBD-9EA3-DB341F7DD1DB}" type="presOf" srcId="{41689639-4FA1-43B2-AA4D-E7C02EDDE6B9}" destId="{4108AC81-D484-4674-BF3F-00E892D5C5E4}" srcOrd="0" destOrd="0" presId="urn:microsoft.com/office/officeart/2005/8/layout/lProcess2"/>
    <dgm:cxn modelId="{DE58615F-5930-443B-84B7-5D58376E64AB}" srcId="{3ED9771B-B9F2-442F-B88E-747E7877938A}" destId="{41689639-4FA1-43B2-AA4D-E7C02EDDE6B9}" srcOrd="0" destOrd="0" parTransId="{2E38F450-5C3D-409A-B67B-26A5C862E895}" sibTransId="{D7ACF191-1F15-48DE-A8CE-48544BBD34E9}"/>
    <dgm:cxn modelId="{1B36136A-49D1-4BF4-87F5-C38AD261FA9B}" type="presOf" srcId="{53F3B6C2-8C41-4FEF-BA00-391B8372FDD8}" destId="{50F0AACA-B411-434B-96B2-7A8E55A806E0}" srcOrd="0" destOrd="0" presId="urn:microsoft.com/office/officeart/2005/8/layout/lProcess2"/>
    <dgm:cxn modelId="{F09F19F5-81D3-48C0-9F1D-ECC10BCD0261}" srcId="{3ED9771B-B9F2-442F-B88E-747E7877938A}" destId="{DC4DC318-3A5F-465F-B662-0F81D77AC9D3}" srcOrd="2" destOrd="0" parTransId="{25CB305C-B921-45FA-A8FA-0C966BB40AE6}" sibTransId="{6EC70656-FA75-4091-9AA4-A3AB0844D4FA}"/>
    <dgm:cxn modelId="{5F150142-2A9B-48FC-A5A8-846C14E6AC2A}" type="presOf" srcId="{3ED9771B-B9F2-442F-B88E-747E7877938A}" destId="{D2D3205A-8AD8-48AA-AAF3-42BB1FC4B5F6}" srcOrd="0" destOrd="0" presId="urn:microsoft.com/office/officeart/2005/8/layout/lProcess2"/>
    <dgm:cxn modelId="{5AD539BF-3F98-4768-85DB-872C820E9C77}" srcId="{53F3B6C2-8C41-4FEF-BA00-391B8372FDD8}" destId="{3ED9771B-B9F2-442F-B88E-747E7877938A}" srcOrd="0" destOrd="0" parTransId="{585851DD-A9EE-45C0-9F26-9C9BFB05D642}" sibTransId="{477588A1-97A2-48C3-AC6B-330A57F1C7F7}"/>
    <dgm:cxn modelId="{D98EA9AA-C29F-44D5-91EB-B5E6C7C9AD77}" type="presOf" srcId="{DC4DC318-3A5F-465F-B662-0F81D77AC9D3}" destId="{315BF087-881C-4CFC-86B7-575886BE33CD}" srcOrd="0" destOrd="0" presId="urn:microsoft.com/office/officeart/2005/8/layout/lProcess2"/>
    <dgm:cxn modelId="{CB0565BC-35CB-49E3-B7D2-F983E7B48A67}" type="presParOf" srcId="{50F0AACA-B411-434B-96B2-7A8E55A806E0}" destId="{12F9E4F7-FAA5-42B7-908F-CBAFB316DD0A}" srcOrd="0" destOrd="0" presId="urn:microsoft.com/office/officeart/2005/8/layout/lProcess2"/>
    <dgm:cxn modelId="{0C834C6C-7C28-4C53-8B00-B08DB93AD936}" type="presParOf" srcId="{12F9E4F7-FAA5-42B7-908F-CBAFB316DD0A}" destId="{D2D3205A-8AD8-48AA-AAF3-42BB1FC4B5F6}" srcOrd="0" destOrd="0" presId="urn:microsoft.com/office/officeart/2005/8/layout/lProcess2"/>
    <dgm:cxn modelId="{66F4BEBD-AF5A-478F-B336-19A88AA76DFC}" type="presParOf" srcId="{12F9E4F7-FAA5-42B7-908F-CBAFB316DD0A}" destId="{E56613CC-2225-4869-8AA9-30870B4E2246}" srcOrd="1" destOrd="0" presId="urn:microsoft.com/office/officeart/2005/8/layout/lProcess2"/>
    <dgm:cxn modelId="{FEFF660C-08A4-455A-8C4F-2967F12DB5A1}" type="presParOf" srcId="{12F9E4F7-FAA5-42B7-908F-CBAFB316DD0A}" destId="{22506C4A-2B18-4B94-B6A0-0C6169BC4055}" srcOrd="2" destOrd="0" presId="urn:microsoft.com/office/officeart/2005/8/layout/lProcess2"/>
    <dgm:cxn modelId="{4D45BC05-8EA5-4447-8F81-4CE198A7366E}" type="presParOf" srcId="{22506C4A-2B18-4B94-B6A0-0C6169BC4055}" destId="{66202DF3-6171-45CE-AB89-FF3A0D5B7C03}" srcOrd="0" destOrd="0" presId="urn:microsoft.com/office/officeart/2005/8/layout/lProcess2"/>
    <dgm:cxn modelId="{1A03D23C-0029-4508-8AB1-9A650FCC129A}" type="presParOf" srcId="{66202DF3-6171-45CE-AB89-FF3A0D5B7C03}" destId="{4108AC81-D484-4674-BF3F-00E892D5C5E4}" srcOrd="0" destOrd="0" presId="urn:microsoft.com/office/officeart/2005/8/layout/lProcess2"/>
    <dgm:cxn modelId="{5FBC62AC-A7A2-4431-9F76-0F0948D13B7E}" type="presParOf" srcId="{66202DF3-6171-45CE-AB89-FF3A0D5B7C03}" destId="{687787FE-19EC-4F64-BB5C-4EF3E22C4E8E}" srcOrd="1" destOrd="0" presId="urn:microsoft.com/office/officeart/2005/8/layout/lProcess2"/>
    <dgm:cxn modelId="{19FB71D6-2209-439C-9D8F-82DFB7585906}" type="presParOf" srcId="{66202DF3-6171-45CE-AB89-FF3A0D5B7C03}" destId="{640A1048-A0B6-4D49-91BE-351A39A63E0B}" srcOrd="2" destOrd="0" presId="urn:microsoft.com/office/officeart/2005/8/layout/lProcess2"/>
    <dgm:cxn modelId="{CFFF3F09-7871-4766-A8CD-63254E9C4314}" type="presParOf" srcId="{66202DF3-6171-45CE-AB89-FF3A0D5B7C03}" destId="{D0FD745F-53E0-4725-A624-67F2A942FF58}" srcOrd="3" destOrd="0" presId="urn:microsoft.com/office/officeart/2005/8/layout/lProcess2"/>
    <dgm:cxn modelId="{F01A3D8C-E613-40CF-8CE3-B8A9328A8F9A}" type="presParOf" srcId="{66202DF3-6171-45CE-AB89-FF3A0D5B7C03}" destId="{315BF087-881C-4CFC-86B7-575886BE33CD}"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80495-A0F1-42BC-8114-87579DF1887E}" type="doc">
      <dgm:prSet loTypeId="urn:microsoft.com/office/officeart/2005/8/layout/vList3#1" loCatId="list" qsTypeId="urn:microsoft.com/office/officeart/2005/8/quickstyle/3d4" qsCatId="3D" csTypeId="urn:microsoft.com/office/officeart/2005/8/colors/colorful5" csCatId="colorful" phldr="1"/>
      <dgm:spPr/>
      <dgm:t>
        <a:bodyPr/>
        <a:lstStyle/>
        <a:p>
          <a:endParaRPr lang="fr-FR"/>
        </a:p>
      </dgm:t>
    </dgm:pt>
    <dgm:pt modelId="{3D75A5AB-9415-46DF-8213-1139010200B9}">
      <dgm:prSet custT="1"/>
      <dgm:spPr>
        <a:solidFill>
          <a:schemeClr val="accent5">
            <a:lumMod val="50000"/>
          </a:schemeClr>
        </a:solidFill>
      </dgm:spPr>
      <dgm:t>
        <a:bodyPr/>
        <a:lstStyle/>
        <a:p>
          <a:pPr rtl="0"/>
          <a:r>
            <a:rPr lang="fr-FR" sz="2000" b="1" dirty="0">
              <a:latin typeface="Arial" panose="020B0604020202020204" pitchFamily="34" charset="0"/>
              <a:cs typeface="Arial" panose="020B0604020202020204" pitchFamily="34" charset="0"/>
            </a:rPr>
            <a:t>Apprendre un métier, préparer un diplôme professionnel</a:t>
          </a:r>
        </a:p>
      </dgm:t>
    </dgm:pt>
    <dgm:pt modelId="{340FF3B7-42AC-403D-A85A-8950ECE113D2}" type="parTrans" cxnId="{613E5C33-15DE-47C8-A44A-A388D4FEDABB}">
      <dgm:prSet/>
      <dgm:spPr/>
      <dgm:t>
        <a:bodyPr/>
        <a:lstStyle/>
        <a:p>
          <a:endParaRPr lang="fr-FR"/>
        </a:p>
      </dgm:t>
    </dgm:pt>
    <dgm:pt modelId="{B39AFEED-90F0-44B9-8B0D-FCB7E601F0A3}" type="sibTrans" cxnId="{613E5C33-15DE-47C8-A44A-A388D4FEDABB}">
      <dgm:prSet/>
      <dgm:spPr/>
      <dgm:t>
        <a:bodyPr/>
        <a:lstStyle/>
        <a:p>
          <a:endParaRPr lang="fr-FR"/>
        </a:p>
      </dgm:t>
    </dgm:pt>
    <dgm:pt modelId="{AC65CFBC-4444-4D1E-B8E5-4B0508F697B3}">
      <dgm:prSet custT="1"/>
      <dgm:spPr>
        <a:solidFill>
          <a:srgbClr val="00B050"/>
        </a:solidFill>
      </dgm:spPr>
      <dgm:t>
        <a:bodyPr/>
        <a:lstStyle/>
        <a:p>
          <a:pPr rtl="0"/>
          <a:r>
            <a:rPr lang="fr-FR" sz="2000" b="1" dirty="0">
              <a:latin typeface="Arial" panose="020B0604020202020204" pitchFamily="34" charset="0"/>
              <a:cs typeface="Arial" panose="020B0604020202020204" pitchFamily="34" charset="0"/>
            </a:rPr>
            <a:t>Découvrir l’entreprise</a:t>
          </a:r>
        </a:p>
      </dgm:t>
    </dgm:pt>
    <dgm:pt modelId="{4997C967-205D-4D81-8EA6-CB80E8771BB0}" type="parTrans" cxnId="{E7E88B44-C98F-46AB-892C-841F9F3D777F}">
      <dgm:prSet/>
      <dgm:spPr/>
      <dgm:t>
        <a:bodyPr/>
        <a:lstStyle/>
        <a:p>
          <a:endParaRPr lang="fr-FR"/>
        </a:p>
      </dgm:t>
    </dgm:pt>
    <dgm:pt modelId="{2B30AAAC-F0EA-473C-9F6A-6F4BD4ED7B4F}" type="sibTrans" cxnId="{E7E88B44-C98F-46AB-892C-841F9F3D777F}">
      <dgm:prSet/>
      <dgm:spPr/>
      <dgm:t>
        <a:bodyPr/>
        <a:lstStyle/>
        <a:p>
          <a:endParaRPr lang="fr-FR"/>
        </a:p>
      </dgm:t>
    </dgm:pt>
    <dgm:pt modelId="{FE339856-A22B-4B35-BC9C-B8E67141D611}">
      <dgm:prSet custT="1"/>
      <dgm:spPr>
        <a:solidFill>
          <a:srgbClr val="0070C0"/>
        </a:solidFill>
      </dgm:spPr>
      <dgm:t>
        <a:bodyPr/>
        <a:lstStyle/>
        <a:p>
          <a:pPr rtl="0"/>
          <a:r>
            <a:rPr lang="fr-FR" sz="2000" b="1" dirty="0">
              <a:latin typeface="Arial" panose="020B0604020202020204" pitchFamily="34" charset="0"/>
              <a:cs typeface="Arial" panose="020B0604020202020204" pitchFamily="34" charset="0"/>
            </a:rPr>
            <a:t>Des formations dans tous les domaines</a:t>
          </a:r>
        </a:p>
      </dgm:t>
    </dgm:pt>
    <dgm:pt modelId="{BC776953-ABB8-4788-B267-00E7B72B0941}" type="parTrans" cxnId="{756B9CB4-936F-4CE6-B627-44F30B212204}">
      <dgm:prSet/>
      <dgm:spPr/>
      <dgm:t>
        <a:bodyPr/>
        <a:lstStyle/>
        <a:p>
          <a:endParaRPr lang="fr-FR"/>
        </a:p>
      </dgm:t>
    </dgm:pt>
    <dgm:pt modelId="{D70B4F2B-B272-45F4-8F63-7C493AF46B64}" type="sibTrans" cxnId="{756B9CB4-936F-4CE6-B627-44F30B212204}">
      <dgm:prSet/>
      <dgm:spPr/>
      <dgm:t>
        <a:bodyPr/>
        <a:lstStyle/>
        <a:p>
          <a:endParaRPr lang="fr-FR"/>
        </a:p>
      </dgm:t>
    </dgm:pt>
    <dgm:pt modelId="{6E2AE9C0-9FF6-4512-8C89-6EB15664EC9B}">
      <dgm:prSet custT="1"/>
      <dgm:spPr>
        <a:solidFill>
          <a:schemeClr val="accent4">
            <a:lumMod val="50000"/>
          </a:schemeClr>
        </a:solidFill>
      </dgm:spPr>
      <dgm:t>
        <a:bodyPr/>
        <a:lstStyle/>
        <a:p>
          <a:pPr rtl="0"/>
          <a:r>
            <a:rPr lang="fr-FR" sz="1800" b="1" dirty="0">
              <a:latin typeface="Arial" panose="020B0604020202020204" pitchFamily="34" charset="0"/>
              <a:cs typeface="Arial" panose="020B0604020202020204" pitchFamily="34" charset="0"/>
            </a:rPr>
            <a:t>Deux modalités de préparation :</a:t>
          </a:r>
        </a:p>
      </dgm:t>
    </dgm:pt>
    <dgm:pt modelId="{7F95A6B9-8973-40F2-934B-DBBDC28FA1DB}" type="parTrans" cxnId="{D65D8C84-7F1F-451C-9614-0B6F94926E05}">
      <dgm:prSet/>
      <dgm:spPr/>
      <dgm:t>
        <a:bodyPr/>
        <a:lstStyle/>
        <a:p>
          <a:endParaRPr lang="fr-FR"/>
        </a:p>
      </dgm:t>
    </dgm:pt>
    <dgm:pt modelId="{E004A8A9-41F6-4BE1-8DFB-9D138E9CF4A7}" type="sibTrans" cxnId="{D65D8C84-7F1F-451C-9614-0B6F94926E05}">
      <dgm:prSet/>
      <dgm:spPr/>
      <dgm:t>
        <a:bodyPr/>
        <a:lstStyle/>
        <a:p>
          <a:endParaRPr lang="fr-FR"/>
        </a:p>
      </dgm:t>
    </dgm:pt>
    <dgm:pt modelId="{0ED61D0C-78EE-45EB-A327-90AC7EAE8291}">
      <dgm:prSet custT="1"/>
      <dgm:spPr>
        <a:solidFill>
          <a:schemeClr val="accent4">
            <a:lumMod val="50000"/>
          </a:schemeClr>
        </a:solidFill>
      </dgm:spPr>
      <dgm:t>
        <a:bodyPr/>
        <a:lstStyle/>
        <a:p>
          <a:pPr rtl="0"/>
          <a:r>
            <a:rPr lang="fr-FR" sz="1800" b="1" dirty="0">
              <a:latin typeface="Arial" panose="020B0604020202020204" pitchFamily="34" charset="0"/>
              <a:cs typeface="Arial" panose="020B0604020202020204" pitchFamily="34" charset="0"/>
            </a:rPr>
            <a:t>A temps plein ou en alternance, en lycée professionnel</a:t>
          </a:r>
        </a:p>
      </dgm:t>
    </dgm:pt>
    <dgm:pt modelId="{10BAEAD7-45B4-4D72-8475-7DBEBBE8138A}" type="parTrans" cxnId="{4098C3EB-52F7-4494-9F89-064E6DB0BB64}">
      <dgm:prSet/>
      <dgm:spPr/>
      <dgm:t>
        <a:bodyPr/>
        <a:lstStyle/>
        <a:p>
          <a:endParaRPr lang="fr-FR"/>
        </a:p>
      </dgm:t>
    </dgm:pt>
    <dgm:pt modelId="{DD7AA72E-BF5C-4CA3-9F37-A3CB29E95D99}" type="sibTrans" cxnId="{4098C3EB-52F7-4494-9F89-064E6DB0BB64}">
      <dgm:prSet/>
      <dgm:spPr/>
      <dgm:t>
        <a:bodyPr/>
        <a:lstStyle/>
        <a:p>
          <a:endParaRPr lang="fr-FR"/>
        </a:p>
      </dgm:t>
    </dgm:pt>
    <dgm:pt modelId="{587CF80B-BE1A-4DD3-9CED-361B8EEEB43A}">
      <dgm:prSet custT="1"/>
      <dgm:spPr>
        <a:solidFill>
          <a:schemeClr val="accent4">
            <a:lumMod val="50000"/>
          </a:schemeClr>
        </a:solidFill>
      </dgm:spPr>
      <dgm:t>
        <a:bodyPr/>
        <a:lstStyle/>
        <a:p>
          <a:pPr rtl="0"/>
          <a:r>
            <a:rPr lang="fr-FR" sz="1800" b="1" dirty="0">
              <a:latin typeface="Arial" panose="020B0604020202020204" pitchFamily="34" charset="0"/>
              <a:cs typeface="Arial" panose="020B0604020202020204" pitchFamily="34" charset="0"/>
            </a:rPr>
            <a:t>En alternance, sous contrat de travail (C.F.A. + entreprise)</a:t>
          </a:r>
        </a:p>
      </dgm:t>
    </dgm:pt>
    <dgm:pt modelId="{E0045BF3-54F9-4691-BF4F-11F35DB038B4}" type="parTrans" cxnId="{2664EABF-9DBD-4A65-B687-9CDD07505192}">
      <dgm:prSet/>
      <dgm:spPr/>
      <dgm:t>
        <a:bodyPr/>
        <a:lstStyle/>
        <a:p>
          <a:endParaRPr lang="fr-FR"/>
        </a:p>
      </dgm:t>
    </dgm:pt>
    <dgm:pt modelId="{0E476C49-6935-468A-BB20-B47A2287A713}" type="sibTrans" cxnId="{2664EABF-9DBD-4A65-B687-9CDD07505192}">
      <dgm:prSet/>
      <dgm:spPr/>
      <dgm:t>
        <a:bodyPr/>
        <a:lstStyle/>
        <a:p>
          <a:endParaRPr lang="fr-FR"/>
        </a:p>
      </dgm:t>
    </dgm:pt>
    <dgm:pt modelId="{C03B3D10-BD7F-4206-9044-B67B47A88E5A}" type="pres">
      <dgm:prSet presAssocID="{F7E80495-A0F1-42BC-8114-87579DF1887E}" presName="linearFlow" presStyleCnt="0">
        <dgm:presLayoutVars>
          <dgm:dir/>
          <dgm:resizeHandles val="exact"/>
        </dgm:presLayoutVars>
      </dgm:prSet>
      <dgm:spPr/>
      <dgm:t>
        <a:bodyPr/>
        <a:lstStyle/>
        <a:p>
          <a:endParaRPr lang="fr-FR"/>
        </a:p>
      </dgm:t>
    </dgm:pt>
    <dgm:pt modelId="{9E8B68DC-0BA6-4DDD-B110-1263EDFB2826}" type="pres">
      <dgm:prSet presAssocID="{3D75A5AB-9415-46DF-8213-1139010200B9}" presName="composite" presStyleCnt="0"/>
      <dgm:spPr/>
    </dgm:pt>
    <dgm:pt modelId="{832D34C2-024A-4794-99C5-48B9F7CE29B9}" type="pres">
      <dgm:prSet presAssocID="{3D75A5AB-9415-46DF-8213-1139010200B9}" presName="imgShp" presStyleLbl="fgImgPlace1" presStyleIdx="0" presStyleCnt="4" custLinFactNeighborX="-65716" custLinFactNeighborY="-75"/>
      <dgm:spPr>
        <a:blipFill rotWithShape="0">
          <a:blip xmlns:r="http://schemas.openxmlformats.org/officeDocument/2006/relationships" r:embed="rId1"/>
          <a:stretch>
            <a:fillRect/>
          </a:stretch>
        </a:blipFill>
      </dgm:spPr>
    </dgm:pt>
    <dgm:pt modelId="{EFBB18EA-7C96-4478-8385-BCD6CF67EDDB}" type="pres">
      <dgm:prSet presAssocID="{3D75A5AB-9415-46DF-8213-1139010200B9}" presName="txShp" presStyleLbl="node1" presStyleIdx="0" presStyleCnt="4" custScaleX="126678" custLinFactNeighborX="-2945" custLinFactNeighborY="-4343">
        <dgm:presLayoutVars>
          <dgm:bulletEnabled val="1"/>
        </dgm:presLayoutVars>
      </dgm:prSet>
      <dgm:spPr/>
      <dgm:t>
        <a:bodyPr/>
        <a:lstStyle/>
        <a:p>
          <a:endParaRPr lang="fr-FR"/>
        </a:p>
      </dgm:t>
    </dgm:pt>
    <dgm:pt modelId="{D13BB12B-C2FC-4271-95B4-9BFF687B11A7}" type="pres">
      <dgm:prSet presAssocID="{B39AFEED-90F0-44B9-8B0D-FCB7E601F0A3}" presName="spacing" presStyleCnt="0"/>
      <dgm:spPr/>
    </dgm:pt>
    <dgm:pt modelId="{4385C0AD-447F-44BE-B688-32536526D6F3}" type="pres">
      <dgm:prSet presAssocID="{AC65CFBC-4444-4D1E-B8E5-4B0508F697B3}" presName="composite" presStyleCnt="0"/>
      <dgm:spPr/>
    </dgm:pt>
    <dgm:pt modelId="{305760DD-7784-4813-A6E7-8796A0A2B4A5}" type="pres">
      <dgm:prSet presAssocID="{AC65CFBC-4444-4D1E-B8E5-4B0508F697B3}" presName="imgShp" presStyleLbl="fgImgPlace1" presStyleIdx="1" presStyleCnt="4" custLinFactNeighborX="-58819" custLinFactNeighborY="-5776"/>
      <dgm:spPr>
        <a:blipFill rotWithShape="0">
          <a:blip xmlns:r="http://schemas.openxmlformats.org/officeDocument/2006/relationships" r:embed="rId2"/>
          <a:stretch>
            <a:fillRect/>
          </a:stretch>
        </a:blipFill>
      </dgm:spPr>
    </dgm:pt>
    <dgm:pt modelId="{DF375B38-88DD-40CC-ADB2-0BE4B8FD866C}" type="pres">
      <dgm:prSet presAssocID="{AC65CFBC-4444-4D1E-B8E5-4B0508F697B3}" presName="txShp" presStyleLbl="node1" presStyleIdx="1" presStyleCnt="4" custScaleX="123156" custLinFactNeighborX="-1184" custLinFactNeighborY="-5776">
        <dgm:presLayoutVars>
          <dgm:bulletEnabled val="1"/>
        </dgm:presLayoutVars>
      </dgm:prSet>
      <dgm:spPr/>
      <dgm:t>
        <a:bodyPr/>
        <a:lstStyle/>
        <a:p>
          <a:endParaRPr lang="fr-FR"/>
        </a:p>
      </dgm:t>
    </dgm:pt>
    <dgm:pt modelId="{3CC394A1-47AC-4279-849D-ABD41E4B3756}" type="pres">
      <dgm:prSet presAssocID="{2B30AAAC-F0EA-473C-9F6A-6F4BD4ED7B4F}" presName="spacing" presStyleCnt="0"/>
      <dgm:spPr/>
    </dgm:pt>
    <dgm:pt modelId="{6C8F1A0F-7601-4CB2-8E81-35C9AB645DA6}" type="pres">
      <dgm:prSet presAssocID="{FE339856-A22B-4B35-BC9C-B8E67141D611}" presName="composite" presStyleCnt="0"/>
      <dgm:spPr/>
    </dgm:pt>
    <dgm:pt modelId="{FD650674-13B3-4649-BCA0-DB7BD472AD1D}" type="pres">
      <dgm:prSet presAssocID="{FE339856-A22B-4B35-BC9C-B8E67141D611}" presName="imgShp" presStyleLbl="fgImgPlace1" presStyleIdx="2" presStyleCnt="4" custLinFactNeighborX="-51921" custLinFactNeighborY="-4579"/>
      <dgm:spPr>
        <a:blipFill rotWithShape="0">
          <a:blip xmlns:r="http://schemas.openxmlformats.org/officeDocument/2006/relationships" r:embed="rId3"/>
          <a:stretch>
            <a:fillRect/>
          </a:stretch>
        </a:blipFill>
      </dgm:spPr>
    </dgm:pt>
    <dgm:pt modelId="{167E48AF-0343-46D2-8CCC-4AC2FE5E0783}" type="pres">
      <dgm:prSet presAssocID="{FE339856-A22B-4B35-BC9C-B8E67141D611}" presName="txShp" presStyleLbl="node1" presStyleIdx="2" presStyleCnt="4" custScaleX="120788">
        <dgm:presLayoutVars>
          <dgm:bulletEnabled val="1"/>
        </dgm:presLayoutVars>
      </dgm:prSet>
      <dgm:spPr/>
      <dgm:t>
        <a:bodyPr/>
        <a:lstStyle/>
        <a:p>
          <a:endParaRPr lang="fr-FR"/>
        </a:p>
      </dgm:t>
    </dgm:pt>
    <dgm:pt modelId="{C03F5C8C-99D9-4D42-85D7-6DE33F4AE2C1}" type="pres">
      <dgm:prSet presAssocID="{D70B4F2B-B272-45F4-8F63-7C493AF46B64}" presName="spacing" presStyleCnt="0"/>
      <dgm:spPr/>
    </dgm:pt>
    <dgm:pt modelId="{2951F612-B048-4E8D-B571-5253A70C86A6}" type="pres">
      <dgm:prSet presAssocID="{6E2AE9C0-9FF6-4512-8C89-6EB15664EC9B}" presName="composite" presStyleCnt="0"/>
      <dgm:spPr/>
    </dgm:pt>
    <dgm:pt modelId="{50398212-6DE4-4E47-9AEA-0714774B8080}" type="pres">
      <dgm:prSet presAssocID="{6E2AE9C0-9FF6-4512-8C89-6EB15664EC9B}" presName="imgShp" presStyleLbl="fgImgPlace1" presStyleIdx="3" presStyleCnt="4" custLinFactNeighborX="-51922" custLinFactNeighborY="-3383"/>
      <dgm:spPr>
        <a:blipFill rotWithShape="0">
          <a:blip xmlns:r="http://schemas.openxmlformats.org/officeDocument/2006/relationships" r:embed="rId4"/>
          <a:stretch>
            <a:fillRect/>
          </a:stretch>
        </a:blipFill>
      </dgm:spPr>
    </dgm:pt>
    <dgm:pt modelId="{CE2416C9-DEDC-4F5F-AD41-DFDF2EB4C6AD}" type="pres">
      <dgm:prSet presAssocID="{6E2AE9C0-9FF6-4512-8C89-6EB15664EC9B}" presName="txShp" presStyleLbl="node1" presStyleIdx="3" presStyleCnt="4" custScaleX="120788">
        <dgm:presLayoutVars>
          <dgm:bulletEnabled val="1"/>
        </dgm:presLayoutVars>
      </dgm:prSet>
      <dgm:spPr/>
      <dgm:t>
        <a:bodyPr/>
        <a:lstStyle/>
        <a:p>
          <a:endParaRPr lang="fr-FR"/>
        </a:p>
      </dgm:t>
    </dgm:pt>
  </dgm:ptLst>
  <dgm:cxnLst>
    <dgm:cxn modelId="{D069294F-8A07-4FD3-8951-F23F09B51660}" type="presOf" srcId="{AC65CFBC-4444-4D1E-B8E5-4B0508F697B3}" destId="{DF375B38-88DD-40CC-ADB2-0BE4B8FD866C}" srcOrd="0" destOrd="0" presId="urn:microsoft.com/office/officeart/2005/8/layout/vList3#1"/>
    <dgm:cxn modelId="{2664EABF-9DBD-4A65-B687-9CDD07505192}" srcId="{6E2AE9C0-9FF6-4512-8C89-6EB15664EC9B}" destId="{587CF80B-BE1A-4DD3-9CED-361B8EEEB43A}" srcOrd="1" destOrd="0" parTransId="{E0045BF3-54F9-4691-BF4F-11F35DB038B4}" sibTransId="{0E476C49-6935-468A-BB20-B47A2287A713}"/>
    <dgm:cxn modelId="{6020BB81-DBD1-49D5-9D7B-8F910FCD00E2}" type="presOf" srcId="{0ED61D0C-78EE-45EB-A327-90AC7EAE8291}" destId="{CE2416C9-DEDC-4F5F-AD41-DFDF2EB4C6AD}" srcOrd="0" destOrd="1" presId="urn:microsoft.com/office/officeart/2005/8/layout/vList3#1"/>
    <dgm:cxn modelId="{756B9CB4-936F-4CE6-B627-44F30B212204}" srcId="{F7E80495-A0F1-42BC-8114-87579DF1887E}" destId="{FE339856-A22B-4B35-BC9C-B8E67141D611}" srcOrd="2" destOrd="0" parTransId="{BC776953-ABB8-4788-B267-00E7B72B0941}" sibTransId="{D70B4F2B-B272-45F4-8F63-7C493AF46B64}"/>
    <dgm:cxn modelId="{B045F017-85D7-420B-881B-1B0289F1063D}" type="presOf" srcId="{FE339856-A22B-4B35-BC9C-B8E67141D611}" destId="{167E48AF-0343-46D2-8CCC-4AC2FE5E0783}" srcOrd="0" destOrd="0" presId="urn:microsoft.com/office/officeart/2005/8/layout/vList3#1"/>
    <dgm:cxn modelId="{4098C3EB-52F7-4494-9F89-064E6DB0BB64}" srcId="{6E2AE9C0-9FF6-4512-8C89-6EB15664EC9B}" destId="{0ED61D0C-78EE-45EB-A327-90AC7EAE8291}" srcOrd="0" destOrd="0" parTransId="{10BAEAD7-45B4-4D72-8475-7DBEBBE8138A}" sibTransId="{DD7AA72E-BF5C-4CA3-9F37-A3CB29E95D99}"/>
    <dgm:cxn modelId="{D65D8C84-7F1F-451C-9614-0B6F94926E05}" srcId="{F7E80495-A0F1-42BC-8114-87579DF1887E}" destId="{6E2AE9C0-9FF6-4512-8C89-6EB15664EC9B}" srcOrd="3" destOrd="0" parTransId="{7F95A6B9-8973-40F2-934B-DBBDC28FA1DB}" sibTransId="{E004A8A9-41F6-4BE1-8DFB-9D138E9CF4A7}"/>
    <dgm:cxn modelId="{EA1DA273-3850-463F-85C9-C3683A275A30}" type="presOf" srcId="{6E2AE9C0-9FF6-4512-8C89-6EB15664EC9B}" destId="{CE2416C9-DEDC-4F5F-AD41-DFDF2EB4C6AD}" srcOrd="0" destOrd="0" presId="urn:microsoft.com/office/officeart/2005/8/layout/vList3#1"/>
    <dgm:cxn modelId="{D1BED571-B4DB-4AC7-93E5-A558B65527DC}" type="presOf" srcId="{3D75A5AB-9415-46DF-8213-1139010200B9}" destId="{EFBB18EA-7C96-4478-8385-BCD6CF67EDDB}" srcOrd="0" destOrd="0" presId="urn:microsoft.com/office/officeart/2005/8/layout/vList3#1"/>
    <dgm:cxn modelId="{41F9DF06-859F-45AF-B696-7B43A620B505}" type="presOf" srcId="{F7E80495-A0F1-42BC-8114-87579DF1887E}" destId="{C03B3D10-BD7F-4206-9044-B67B47A88E5A}" srcOrd="0" destOrd="0" presId="urn:microsoft.com/office/officeart/2005/8/layout/vList3#1"/>
    <dgm:cxn modelId="{613E5C33-15DE-47C8-A44A-A388D4FEDABB}" srcId="{F7E80495-A0F1-42BC-8114-87579DF1887E}" destId="{3D75A5AB-9415-46DF-8213-1139010200B9}" srcOrd="0" destOrd="0" parTransId="{340FF3B7-42AC-403D-A85A-8950ECE113D2}" sibTransId="{B39AFEED-90F0-44B9-8B0D-FCB7E601F0A3}"/>
    <dgm:cxn modelId="{E7E88B44-C98F-46AB-892C-841F9F3D777F}" srcId="{F7E80495-A0F1-42BC-8114-87579DF1887E}" destId="{AC65CFBC-4444-4D1E-B8E5-4B0508F697B3}" srcOrd="1" destOrd="0" parTransId="{4997C967-205D-4D81-8EA6-CB80E8771BB0}" sibTransId="{2B30AAAC-F0EA-473C-9F6A-6F4BD4ED7B4F}"/>
    <dgm:cxn modelId="{4D99F3EF-06E2-442F-9AB2-E912ED294C1B}" type="presOf" srcId="{587CF80B-BE1A-4DD3-9CED-361B8EEEB43A}" destId="{CE2416C9-DEDC-4F5F-AD41-DFDF2EB4C6AD}" srcOrd="0" destOrd="2" presId="urn:microsoft.com/office/officeart/2005/8/layout/vList3#1"/>
    <dgm:cxn modelId="{FE6DAFDE-7B5B-418F-A10B-A5705B729439}" type="presParOf" srcId="{C03B3D10-BD7F-4206-9044-B67B47A88E5A}" destId="{9E8B68DC-0BA6-4DDD-B110-1263EDFB2826}" srcOrd="0" destOrd="0" presId="urn:microsoft.com/office/officeart/2005/8/layout/vList3#1"/>
    <dgm:cxn modelId="{2E57457E-373D-4A12-A7DB-BF994AC4DDA6}" type="presParOf" srcId="{9E8B68DC-0BA6-4DDD-B110-1263EDFB2826}" destId="{832D34C2-024A-4794-99C5-48B9F7CE29B9}" srcOrd="0" destOrd="0" presId="urn:microsoft.com/office/officeart/2005/8/layout/vList3#1"/>
    <dgm:cxn modelId="{F86F9988-DFD5-483D-9059-89A454F08698}" type="presParOf" srcId="{9E8B68DC-0BA6-4DDD-B110-1263EDFB2826}" destId="{EFBB18EA-7C96-4478-8385-BCD6CF67EDDB}" srcOrd="1" destOrd="0" presId="urn:microsoft.com/office/officeart/2005/8/layout/vList3#1"/>
    <dgm:cxn modelId="{86232879-0991-46D3-B8D0-7EA4CFA6D63A}" type="presParOf" srcId="{C03B3D10-BD7F-4206-9044-B67B47A88E5A}" destId="{D13BB12B-C2FC-4271-95B4-9BFF687B11A7}" srcOrd="1" destOrd="0" presId="urn:microsoft.com/office/officeart/2005/8/layout/vList3#1"/>
    <dgm:cxn modelId="{55D326D5-FBD6-4020-8D2C-CA1B5A1CA3CA}" type="presParOf" srcId="{C03B3D10-BD7F-4206-9044-B67B47A88E5A}" destId="{4385C0AD-447F-44BE-B688-32536526D6F3}" srcOrd="2" destOrd="0" presId="urn:microsoft.com/office/officeart/2005/8/layout/vList3#1"/>
    <dgm:cxn modelId="{78D33D38-E0A3-4D43-B41B-F85A73F05BCC}" type="presParOf" srcId="{4385C0AD-447F-44BE-B688-32536526D6F3}" destId="{305760DD-7784-4813-A6E7-8796A0A2B4A5}" srcOrd="0" destOrd="0" presId="urn:microsoft.com/office/officeart/2005/8/layout/vList3#1"/>
    <dgm:cxn modelId="{3AF57AA3-9E9D-4FAF-ACF1-959B4C82CF4C}" type="presParOf" srcId="{4385C0AD-447F-44BE-B688-32536526D6F3}" destId="{DF375B38-88DD-40CC-ADB2-0BE4B8FD866C}" srcOrd="1" destOrd="0" presId="urn:microsoft.com/office/officeart/2005/8/layout/vList3#1"/>
    <dgm:cxn modelId="{1899F649-E301-4048-9B77-D1208EBA8B92}" type="presParOf" srcId="{C03B3D10-BD7F-4206-9044-B67B47A88E5A}" destId="{3CC394A1-47AC-4279-849D-ABD41E4B3756}" srcOrd="3" destOrd="0" presId="urn:microsoft.com/office/officeart/2005/8/layout/vList3#1"/>
    <dgm:cxn modelId="{F7608A0E-01B1-4911-A470-81C3D4B37C9C}" type="presParOf" srcId="{C03B3D10-BD7F-4206-9044-B67B47A88E5A}" destId="{6C8F1A0F-7601-4CB2-8E81-35C9AB645DA6}" srcOrd="4" destOrd="0" presId="urn:microsoft.com/office/officeart/2005/8/layout/vList3#1"/>
    <dgm:cxn modelId="{3A08D678-E03B-4CCF-9C7E-3E1D14E28EFE}" type="presParOf" srcId="{6C8F1A0F-7601-4CB2-8E81-35C9AB645DA6}" destId="{FD650674-13B3-4649-BCA0-DB7BD472AD1D}" srcOrd="0" destOrd="0" presId="urn:microsoft.com/office/officeart/2005/8/layout/vList3#1"/>
    <dgm:cxn modelId="{9F528463-08C5-48D8-B81F-C1FDA531EE47}" type="presParOf" srcId="{6C8F1A0F-7601-4CB2-8E81-35C9AB645DA6}" destId="{167E48AF-0343-46D2-8CCC-4AC2FE5E0783}" srcOrd="1" destOrd="0" presId="urn:microsoft.com/office/officeart/2005/8/layout/vList3#1"/>
    <dgm:cxn modelId="{DB409E60-ED75-4CFF-9E4E-2F92A316338D}" type="presParOf" srcId="{C03B3D10-BD7F-4206-9044-B67B47A88E5A}" destId="{C03F5C8C-99D9-4D42-85D7-6DE33F4AE2C1}" srcOrd="5" destOrd="0" presId="urn:microsoft.com/office/officeart/2005/8/layout/vList3#1"/>
    <dgm:cxn modelId="{78DD077E-0519-4838-9A99-DFDEF8678D15}" type="presParOf" srcId="{C03B3D10-BD7F-4206-9044-B67B47A88E5A}" destId="{2951F612-B048-4E8D-B571-5253A70C86A6}" srcOrd="6" destOrd="0" presId="urn:microsoft.com/office/officeart/2005/8/layout/vList3#1"/>
    <dgm:cxn modelId="{68EC690A-8940-4980-BCE2-774C6E442DDA}" type="presParOf" srcId="{2951F612-B048-4E8D-B571-5253A70C86A6}" destId="{50398212-6DE4-4E47-9AEA-0714774B8080}" srcOrd="0" destOrd="0" presId="urn:microsoft.com/office/officeart/2005/8/layout/vList3#1"/>
    <dgm:cxn modelId="{E28FE383-DE0A-469F-A1F3-3B22CDBE0422}" type="presParOf" srcId="{2951F612-B048-4E8D-B571-5253A70C86A6}" destId="{CE2416C9-DEDC-4F5F-AD41-DFDF2EB4C6AD}"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4DD4DBF-90AE-436A-93F2-A4CAC8D9BDE1}" type="doc">
      <dgm:prSet loTypeId="urn:microsoft.com/office/officeart/2005/8/layout/vList6" loCatId="list" qsTypeId="urn:microsoft.com/office/officeart/2005/8/quickstyle/3d1" qsCatId="3D" csTypeId="urn:microsoft.com/office/officeart/2005/8/colors/colorful4" csCatId="colorful" phldr="1"/>
      <dgm:spPr/>
      <dgm:t>
        <a:bodyPr/>
        <a:lstStyle/>
        <a:p>
          <a:endParaRPr lang="fr-FR"/>
        </a:p>
      </dgm:t>
    </dgm:pt>
    <dgm:pt modelId="{3A11617D-DCE6-4349-A54F-9250F617E434}">
      <dgm:prSet phldrT="[Texte]"/>
      <dgm:spPr/>
      <dgm:t>
        <a:bodyPr/>
        <a:lstStyle/>
        <a:p>
          <a:r>
            <a:rPr lang="fr-FR" dirty="0"/>
            <a:t>En Lycée Professionnel</a:t>
          </a:r>
        </a:p>
      </dgm:t>
    </dgm:pt>
    <dgm:pt modelId="{ABA26517-7FFA-44C2-BF2C-298858DB622D}" type="parTrans" cxnId="{C390BEA7-A14B-434B-820B-6CC1D4713B8A}">
      <dgm:prSet/>
      <dgm:spPr/>
      <dgm:t>
        <a:bodyPr/>
        <a:lstStyle/>
        <a:p>
          <a:endParaRPr lang="fr-FR"/>
        </a:p>
      </dgm:t>
    </dgm:pt>
    <dgm:pt modelId="{3B1E4CC2-A244-4F3D-9173-A04F194CCD7A}" type="sibTrans" cxnId="{C390BEA7-A14B-434B-820B-6CC1D4713B8A}">
      <dgm:prSet/>
      <dgm:spPr/>
      <dgm:t>
        <a:bodyPr/>
        <a:lstStyle/>
        <a:p>
          <a:endParaRPr lang="fr-FR"/>
        </a:p>
      </dgm:t>
    </dgm:pt>
    <dgm:pt modelId="{B0764F80-7E2D-4BD3-A0AE-69B4D39DD5FF}">
      <dgm:prSet phldrT="[Texte]" custT="1"/>
      <dgm:spPr/>
      <dgm:t>
        <a:bodyPr/>
        <a:lstStyle/>
        <a:p>
          <a:pPr algn="just"/>
          <a:r>
            <a:rPr lang="fr-FR" sz="1700" b="1" dirty="0"/>
            <a:t>Statut : élève.</a:t>
          </a:r>
        </a:p>
      </dgm:t>
    </dgm:pt>
    <dgm:pt modelId="{BBB7FA3B-5612-4CC8-9F85-4B290FB36D93}" type="parTrans" cxnId="{7E27A936-8746-407A-A0B8-F9F801D54359}">
      <dgm:prSet/>
      <dgm:spPr/>
      <dgm:t>
        <a:bodyPr/>
        <a:lstStyle/>
        <a:p>
          <a:endParaRPr lang="fr-FR"/>
        </a:p>
      </dgm:t>
    </dgm:pt>
    <dgm:pt modelId="{9AC24156-B8B3-42F8-9A93-1E1D8D0D3635}" type="sibTrans" cxnId="{7E27A936-8746-407A-A0B8-F9F801D54359}">
      <dgm:prSet/>
      <dgm:spPr/>
      <dgm:t>
        <a:bodyPr/>
        <a:lstStyle/>
        <a:p>
          <a:endParaRPr lang="fr-FR"/>
        </a:p>
      </dgm:t>
    </dgm:pt>
    <dgm:pt modelId="{6D076A57-81D5-49B0-AF16-14692AF70705}">
      <dgm:prSet phldrT="[Texte]" custT="1"/>
      <dgm:spPr/>
      <dgm:t>
        <a:bodyPr/>
        <a:lstStyle/>
        <a:p>
          <a:pPr algn="just"/>
          <a:r>
            <a:rPr lang="fr-FR" sz="1700" b="1" dirty="0"/>
            <a:t>Durée : 2 ans pour un CAP, 3 ans pour un BAC PRO.</a:t>
          </a:r>
        </a:p>
      </dgm:t>
    </dgm:pt>
    <dgm:pt modelId="{203D5BD5-24D2-4148-89C2-48C9FB5DDA91}" type="parTrans" cxnId="{85AAD146-0CC5-4481-AF18-BA74D8F72ED6}">
      <dgm:prSet/>
      <dgm:spPr/>
      <dgm:t>
        <a:bodyPr/>
        <a:lstStyle/>
        <a:p>
          <a:endParaRPr lang="fr-FR"/>
        </a:p>
      </dgm:t>
    </dgm:pt>
    <dgm:pt modelId="{414539A7-A947-4FE5-B831-1713D031646A}" type="sibTrans" cxnId="{85AAD146-0CC5-4481-AF18-BA74D8F72ED6}">
      <dgm:prSet/>
      <dgm:spPr/>
      <dgm:t>
        <a:bodyPr/>
        <a:lstStyle/>
        <a:p>
          <a:endParaRPr lang="fr-FR"/>
        </a:p>
      </dgm:t>
    </dgm:pt>
    <dgm:pt modelId="{D8300B50-82AB-435A-8184-F911CED4A5A4}">
      <dgm:prSet phldrT="[Texte]"/>
      <dgm:spPr/>
      <dgm:t>
        <a:bodyPr/>
        <a:lstStyle/>
        <a:p>
          <a:r>
            <a:rPr lang="fr-FR" dirty="0"/>
            <a:t>En apprentissage</a:t>
          </a:r>
        </a:p>
      </dgm:t>
    </dgm:pt>
    <dgm:pt modelId="{DFEE6B9C-A15A-494C-BB49-E17DF1EA73E0}" type="parTrans" cxnId="{6245E372-7263-4C2A-9708-79EAEFA79575}">
      <dgm:prSet/>
      <dgm:spPr/>
      <dgm:t>
        <a:bodyPr/>
        <a:lstStyle/>
        <a:p>
          <a:endParaRPr lang="fr-FR"/>
        </a:p>
      </dgm:t>
    </dgm:pt>
    <dgm:pt modelId="{709F5D18-583E-487A-918F-CCE2101683E2}" type="sibTrans" cxnId="{6245E372-7263-4C2A-9708-79EAEFA79575}">
      <dgm:prSet/>
      <dgm:spPr/>
      <dgm:t>
        <a:bodyPr/>
        <a:lstStyle/>
        <a:p>
          <a:endParaRPr lang="fr-FR"/>
        </a:p>
      </dgm:t>
    </dgm:pt>
    <dgm:pt modelId="{7ED8CF46-F312-441C-B259-14DF3128938B}">
      <dgm:prSet phldrT="[Texte]" custT="1"/>
      <dgm:spPr/>
      <dgm:t>
        <a:bodyPr/>
        <a:lstStyle/>
        <a:p>
          <a:r>
            <a:rPr lang="fr-FR" sz="1400" b="1" dirty="0"/>
            <a:t>Statut : Salarié apprenti</a:t>
          </a:r>
        </a:p>
      </dgm:t>
    </dgm:pt>
    <dgm:pt modelId="{CDC9A279-9488-4393-9981-150F34A919E2}" type="parTrans" cxnId="{580F46E0-86D5-4DFA-AB8C-95B3D1D92368}">
      <dgm:prSet/>
      <dgm:spPr/>
      <dgm:t>
        <a:bodyPr/>
        <a:lstStyle/>
        <a:p>
          <a:endParaRPr lang="fr-FR"/>
        </a:p>
      </dgm:t>
    </dgm:pt>
    <dgm:pt modelId="{15187056-A09E-4283-B283-96AA93D4969E}" type="sibTrans" cxnId="{580F46E0-86D5-4DFA-AB8C-95B3D1D92368}">
      <dgm:prSet/>
      <dgm:spPr/>
      <dgm:t>
        <a:bodyPr/>
        <a:lstStyle/>
        <a:p>
          <a:endParaRPr lang="fr-FR"/>
        </a:p>
      </dgm:t>
    </dgm:pt>
    <dgm:pt modelId="{E54417BB-C074-45F3-BFC9-2D93A03FCEA1}">
      <dgm:prSet phldrT="[Texte]" custT="1"/>
      <dgm:spPr/>
      <dgm:t>
        <a:bodyPr/>
        <a:lstStyle/>
        <a:p>
          <a:r>
            <a:rPr lang="fr-FR" sz="1400" b="1" dirty="0"/>
            <a:t>Durée : 2 ans pour CAP, 3 ans pour BAC PRO</a:t>
          </a:r>
        </a:p>
      </dgm:t>
    </dgm:pt>
    <dgm:pt modelId="{6C88F3EB-BF17-47E3-B93D-1CE3E8BAC5DB}" type="parTrans" cxnId="{DB5CD304-5AD1-4669-AFC8-451A733C3610}">
      <dgm:prSet/>
      <dgm:spPr/>
      <dgm:t>
        <a:bodyPr/>
        <a:lstStyle/>
        <a:p>
          <a:endParaRPr lang="fr-FR"/>
        </a:p>
      </dgm:t>
    </dgm:pt>
    <dgm:pt modelId="{37A5CA24-AD92-417E-98CE-6A2E4766358A}" type="sibTrans" cxnId="{DB5CD304-5AD1-4669-AFC8-451A733C3610}">
      <dgm:prSet/>
      <dgm:spPr/>
      <dgm:t>
        <a:bodyPr/>
        <a:lstStyle/>
        <a:p>
          <a:endParaRPr lang="fr-FR"/>
        </a:p>
      </dgm:t>
    </dgm:pt>
    <dgm:pt modelId="{248759B5-B1A9-424B-A0A3-E1664509A48C}">
      <dgm:prSet phldrT="[Texte]" custT="1"/>
      <dgm:spPr/>
      <dgm:t>
        <a:bodyPr/>
        <a:lstStyle/>
        <a:p>
          <a:pPr algn="just"/>
          <a:r>
            <a:rPr lang="fr-FR" sz="1700" b="1" dirty="0"/>
            <a:t>Rémunération : NON (bourses possibles)</a:t>
          </a:r>
        </a:p>
      </dgm:t>
    </dgm:pt>
    <dgm:pt modelId="{4FA2E49E-C119-4011-B93E-326230E24935}" type="parTrans" cxnId="{38497E2E-A349-4A5E-9DAD-AB91A1CF0BF5}">
      <dgm:prSet/>
      <dgm:spPr/>
      <dgm:t>
        <a:bodyPr/>
        <a:lstStyle/>
        <a:p>
          <a:endParaRPr lang="fr-FR"/>
        </a:p>
      </dgm:t>
    </dgm:pt>
    <dgm:pt modelId="{0E0C872E-7005-419E-BBDC-74C6C3762DF9}" type="sibTrans" cxnId="{38497E2E-A349-4A5E-9DAD-AB91A1CF0BF5}">
      <dgm:prSet/>
      <dgm:spPr/>
      <dgm:t>
        <a:bodyPr/>
        <a:lstStyle/>
        <a:p>
          <a:endParaRPr lang="fr-FR"/>
        </a:p>
      </dgm:t>
    </dgm:pt>
    <dgm:pt modelId="{82C73F50-8DD8-4CFA-8B40-A1A9D4AB05D8}">
      <dgm:prSet phldrT="[Texte]" custT="1"/>
      <dgm:spPr/>
      <dgm:t>
        <a:bodyPr/>
        <a:lstStyle/>
        <a:p>
          <a:pPr algn="just"/>
          <a:r>
            <a:rPr lang="fr-FR" sz="1700" b="1" dirty="0"/>
            <a:t>Vacances : 15 semaines / an</a:t>
          </a:r>
        </a:p>
      </dgm:t>
    </dgm:pt>
    <dgm:pt modelId="{D482B538-7DBD-47EF-B9D1-2BDCBE438C2B}" type="parTrans" cxnId="{6F8159FE-4191-4B30-8AAA-439A036CAB31}">
      <dgm:prSet/>
      <dgm:spPr/>
      <dgm:t>
        <a:bodyPr/>
        <a:lstStyle/>
        <a:p>
          <a:endParaRPr lang="fr-FR"/>
        </a:p>
      </dgm:t>
    </dgm:pt>
    <dgm:pt modelId="{0C1761F6-B71A-47AF-A9EC-A8425222B8F0}" type="sibTrans" cxnId="{6F8159FE-4191-4B30-8AAA-439A036CAB31}">
      <dgm:prSet/>
      <dgm:spPr/>
      <dgm:t>
        <a:bodyPr/>
        <a:lstStyle/>
        <a:p>
          <a:endParaRPr lang="fr-FR"/>
        </a:p>
      </dgm:t>
    </dgm:pt>
    <dgm:pt modelId="{C5EC6DFA-6EED-452A-9AE6-F0ADF5B24C21}">
      <dgm:prSet phldrT="[Texte]" custT="1"/>
      <dgm:spPr/>
      <dgm:t>
        <a:bodyPr/>
        <a:lstStyle/>
        <a:p>
          <a:pPr algn="just"/>
          <a:r>
            <a:rPr lang="fr-FR" sz="1700" b="1" dirty="0"/>
            <a:t>Horaires : 30 à 35h par semaine</a:t>
          </a:r>
        </a:p>
      </dgm:t>
    </dgm:pt>
    <dgm:pt modelId="{43D9B4F0-2751-42FC-B1F4-E374BE19631A}" type="parTrans" cxnId="{33D9E74C-1562-48DF-BE85-AC7318C922E9}">
      <dgm:prSet/>
      <dgm:spPr/>
      <dgm:t>
        <a:bodyPr/>
        <a:lstStyle/>
        <a:p>
          <a:endParaRPr lang="fr-FR"/>
        </a:p>
      </dgm:t>
    </dgm:pt>
    <dgm:pt modelId="{6AAA495E-30D3-4064-99A3-AAA4C96603BF}" type="sibTrans" cxnId="{33D9E74C-1562-48DF-BE85-AC7318C922E9}">
      <dgm:prSet/>
      <dgm:spPr/>
      <dgm:t>
        <a:bodyPr/>
        <a:lstStyle/>
        <a:p>
          <a:endParaRPr lang="fr-FR"/>
        </a:p>
      </dgm:t>
    </dgm:pt>
    <dgm:pt modelId="{3939F078-9FD3-4006-9BC8-9E9657B4D210}">
      <dgm:prSet phldrT="[Texte]" custT="1"/>
      <dgm:spPr/>
      <dgm:t>
        <a:bodyPr/>
        <a:lstStyle/>
        <a:p>
          <a:pPr algn="just"/>
          <a:r>
            <a:rPr lang="fr-FR" sz="1700" b="1" dirty="0"/>
            <a:t>Lieu : en LP</a:t>
          </a:r>
        </a:p>
      </dgm:t>
    </dgm:pt>
    <dgm:pt modelId="{E8754AE7-38AA-4C34-8C4B-3D13C88B9175}" type="parTrans" cxnId="{E0F385FA-5855-4D7A-BDC6-1D1BBF575B62}">
      <dgm:prSet/>
      <dgm:spPr/>
      <dgm:t>
        <a:bodyPr/>
        <a:lstStyle/>
        <a:p>
          <a:endParaRPr lang="fr-FR"/>
        </a:p>
      </dgm:t>
    </dgm:pt>
    <dgm:pt modelId="{8DB93576-07F6-41A7-8F55-496DFD98181A}" type="sibTrans" cxnId="{E0F385FA-5855-4D7A-BDC6-1D1BBF575B62}">
      <dgm:prSet/>
      <dgm:spPr/>
      <dgm:t>
        <a:bodyPr/>
        <a:lstStyle/>
        <a:p>
          <a:endParaRPr lang="fr-FR"/>
        </a:p>
      </dgm:t>
    </dgm:pt>
    <dgm:pt modelId="{523C696F-8E5F-4C7F-8491-FB55B21678D4}">
      <dgm:prSet phldrT="[Texte]" custT="1"/>
      <dgm:spPr/>
      <dgm:t>
        <a:bodyPr/>
        <a:lstStyle/>
        <a:p>
          <a:pPr algn="just"/>
          <a:r>
            <a:rPr lang="fr-FR" sz="1700" b="1" dirty="0"/>
            <a:t>Contenu : enseignement général et professionnel + stages</a:t>
          </a:r>
        </a:p>
      </dgm:t>
    </dgm:pt>
    <dgm:pt modelId="{9D8576F7-B881-4328-83B2-CC957B2106BE}" type="parTrans" cxnId="{0D2B8928-782A-444D-B05D-1B67E313EEC9}">
      <dgm:prSet/>
      <dgm:spPr/>
      <dgm:t>
        <a:bodyPr/>
        <a:lstStyle/>
        <a:p>
          <a:endParaRPr lang="fr-FR"/>
        </a:p>
      </dgm:t>
    </dgm:pt>
    <dgm:pt modelId="{F7BF8FEA-B3C0-4710-9F3C-F1AE8E00EF5D}" type="sibTrans" cxnId="{0D2B8928-782A-444D-B05D-1B67E313EEC9}">
      <dgm:prSet/>
      <dgm:spPr/>
      <dgm:t>
        <a:bodyPr/>
        <a:lstStyle/>
        <a:p>
          <a:endParaRPr lang="fr-FR"/>
        </a:p>
      </dgm:t>
    </dgm:pt>
    <dgm:pt modelId="{503B8AA3-B97C-4C96-A62F-B5D49BA2D234}">
      <dgm:prSet phldrT="[Texte]" custT="1"/>
      <dgm:spPr/>
      <dgm:t>
        <a:bodyPr/>
        <a:lstStyle/>
        <a:p>
          <a:pPr algn="just"/>
          <a:r>
            <a:rPr lang="fr-FR" sz="1700" b="1" dirty="0"/>
            <a:t>Accès : dossier affectation fin 3ème</a:t>
          </a:r>
        </a:p>
      </dgm:t>
    </dgm:pt>
    <dgm:pt modelId="{405300E7-1267-431A-A96F-7EB5472E2FDE}" type="parTrans" cxnId="{6D2616A7-CA54-4050-908A-25029D22D60E}">
      <dgm:prSet/>
      <dgm:spPr/>
      <dgm:t>
        <a:bodyPr/>
        <a:lstStyle/>
        <a:p>
          <a:endParaRPr lang="fr-FR"/>
        </a:p>
      </dgm:t>
    </dgm:pt>
    <dgm:pt modelId="{E21C462C-3165-4B23-BB67-5ED5FF32C386}" type="sibTrans" cxnId="{6D2616A7-CA54-4050-908A-25029D22D60E}">
      <dgm:prSet/>
      <dgm:spPr/>
      <dgm:t>
        <a:bodyPr/>
        <a:lstStyle/>
        <a:p>
          <a:endParaRPr lang="fr-FR"/>
        </a:p>
      </dgm:t>
    </dgm:pt>
    <dgm:pt modelId="{C9681709-192E-4E07-A803-B9FEB8E9E5C1}">
      <dgm:prSet phldrT="[Texte]" custT="1"/>
      <dgm:spPr/>
      <dgm:t>
        <a:bodyPr/>
        <a:lstStyle/>
        <a:p>
          <a:r>
            <a:rPr lang="fr-FR" sz="1400" b="1" dirty="0"/>
            <a:t>Vacances : 5 semaines / an</a:t>
          </a:r>
        </a:p>
      </dgm:t>
    </dgm:pt>
    <dgm:pt modelId="{1AB48FFA-F5FF-4F74-BAA8-6CCED6B409DE}" type="parTrans" cxnId="{0123F49D-5BDD-40C9-9D36-FD18FD7D1108}">
      <dgm:prSet/>
      <dgm:spPr/>
      <dgm:t>
        <a:bodyPr/>
        <a:lstStyle/>
        <a:p>
          <a:endParaRPr lang="fr-FR"/>
        </a:p>
      </dgm:t>
    </dgm:pt>
    <dgm:pt modelId="{47EDAB55-464F-4DA8-92EC-D84F136A4CF4}" type="sibTrans" cxnId="{0123F49D-5BDD-40C9-9D36-FD18FD7D1108}">
      <dgm:prSet/>
      <dgm:spPr/>
      <dgm:t>
        <a:bodyPr/>
        <a:lstStyle/>
        <a:p>
          <a:endParaRPr lang="fr-FR"/>
        </a:p>
      </dgm:t>
    </dgm:pt>
    <dgm:pt modelId="{D604813E-742B-40AA-8A9F-6E25A84B6B51}">
      <dgm:prSet phldrT="[Texte]" custT="1"/>
      <dgm:spPr/>
      <dgm:t>
        <a:bodyPr/>
        <a:lstStyle/>
        <a:p>
          <a:r>
            <a:rPr lang="fr-FR" sz="1400" b="1" dirty="0"/>
            <a:t>Horaires : 35 à 39h / semaine</a:t>
          </a:r>
        </a:p>
      </dgm:t>
    </dgm:pt>
    <dgm:pt modelId="{9D9C6D12-27B5-4F8E-B828-D4FAEE62A4B1}" type="parTrans" cxnId="{548F0D46-2E9A-4F35-8EE9-FB7E22F0BAF7}">
      <dgm:prSet/>
      <dgm:spPr/>
      <dgm:t>
        <a:bodyPr/>
        <a:lstStyle/>
        <a:p>
          <a:endParaRPr lang="fr-FR"/>
        </a:p>
      </dgm:t>
    </dgm:pt>
    <dgm:pt modelId="{2CF16B7A-56A0-4CB9-8136-4C789DEE5BFC}" type="sibTrans" cxnId="{548F0D46-2E9A-4F35-8EE9-FB7E22F0BAF7}">
      <dgm:prSet/>
      <dgm:spPr/>
      <dgm:t>
        <a:bodyPr/>
        <a:lstStyle/>
        <a:p>
          <a:endParaRPr lang="fr-FR"/>
        </a:p>
      </dgm:t>
    </dgm:pt>
    <dgm:pt modelId="{62EFB90C-7F34-4441-9657-740F6207DEEF}">
      <dgm:prSet phldrT="[Texte]" custT="1"/>
      <dgm:spPr/>
      <dgm:t>
        <a:bodyPr/>
        <a:lstStyle/>
        <a:p>
          <a:r>
            <a:rPr lang="fr-FR" sz="1400" b="1" dirty="0"/>
            <a:t>Lieu de formation : entreprise + CFA</a:t>
          </a:r>
        </a:p>
      </dgm:t>
    </dgm:pt>
    <dgm:pt modelId="{E065FF57-BEE9-4A4C-8308-0188882019E7}" type="parTrans" cxnId="{8CA19C05-F454-49D3-9543-DE9100C015A8}">
      <dgm:prSet/>
      <dgm:spPr/>
      <dgm:t>
        <a:bodyPr/>
        <a:lstStyle/>
        <a:p>
          <a:endParaRPr lang="fr-FR"/>
        </a:p>
      </dgm:t>
    </dgm:pt>
    <dgm:pt modelId="{A5705E55-0D55-4695-9C3A-751F63E5850D}" type="sibTrans" cxnId="{8CA19C05-F454-49D3-9543-DE9100C015A8}">
      <dgm:prSet/>
      <dgm:spPr/>
      <dgm:t>
        <a:bodyPr/>
        <a:lstStyle/>
        <a:p>
          <a:endParaRPr lang="fr-FR"/>
        </a:p>
      </dgm:t>
    </dgm:pt>
    <dgm:pt modelId="{6EF29849-6E71-40A6-B9B9-B9A407487245}">
      <dgm:prSet phldrT="[Texte]" custT="1"/>
      <dgm:spPr/>
      <dgm:t>
        <a:bodyPr/>
        <a:lstStyle/>
        <a:p>
          <a:r>
            <a:rPr lang="fr-FR" sz="1400" b="1" dirty="0"/>
            <a:t>Contenu : enseignement général et professionnel. 1/3 temps au CFA, 2/3 du temps en entreprise.</a:t>
          </a:r>
        </a:p>
      </dgm:t>
    </dgm:pt>
    <dgm:pt modelId="{F21B8BB1-FB8A-4435-A779-447DE491D8D1}" type="parTrans" cxnId="{613D8D61-22CC-44DC-9266-FF057BDEA64F}">
      <dgm:prSet/>
      <dgm:spPr/>
      <dgm:t>
        <a:bodyPr/>
        <a:lstStyle/>
        <a:p>
          <a:endParaRPr lang="fr-FR"/>
        </a:p>
      </dgm:t>
    </dgm:pt>
    <dgm:pt modelId="{A2E448B4-F67B-4764-9F45-51610CD6918B}" type="sibTrans" cxnId="{613D8D61-22CC-44DC-9266-FF057BDEA64F}">
      <dgm:prSet/>
      <dgm:spPr/>
      <dgm:t>
        <a:bodyPr/>
        <a:lstStyle/>
        <a:p>
          <a:endParaRPr lang="fr-FR"/>
        </a:p>
      </dgm:t>
    </dgm:pt>
    <dgm:pt modelId="{A4DCA240-2A53-4B96-BFE6-401F5C24951A}">
      <dgm:prSet phldrT="[Texte]" custT="1"/>
      <dgm:spPr/>
      <dgm:t>
        <a:bodyPr/>
        <a:lstStyle/>
        <a:p>
          <a:r>
            <a:rPr lang="fr-FR" sz="1400" b="1" dirty="0"/>
            <a:t>Accès : le jeune doit lui-même trouver un employeur</a:t>
          </a:r>
        </a:p>
      </dgm:t>
    </dgm:pt>
    <dgm:pt modelId="{B30BBB76-66B5-480F-AC64-5B936AB2E785}" type="parTrans" cxnId="{34894D9F-140B-4A27-9788-060E80FF6DCD}">
      <dgm:prSet/>
      <dgm:spPr/>
      <dgm:t>
        <a:bodyPr/>
        <a:lstStyle/>
        <a:p>
          <a:endParaRPr lang="fr-FR"/>
        </a:p>
      </dgm:t>
    </dgm:pt>
    <dgm:pt modelId="{83D43F3E-3227-4EA3-A53E-C63BEE12B1CA}" type="sibTrans" cxnId="{34894D9F-140B-4A27-9788-060E80FF6DCD}">
      <dgm:prSet/>
      <dgm:spPr/>
      <dgm:t>
        <a:bodyPr/>
        <a:lstStyle/>
        <a:p>
          <a:endParaRPr lang="fr-FR"/>
        </a:p>
      </dgm:t>
    </dgm:pt>
    <dgm:pt modelId="{8DA0DB70-C83D-4478-800F-F585BC43654A}">
      <dgm:prSet phldrT="[Texte]" custT="1"/>
      <dgm:spPr/>
      <dgm:t>
        <a:bodyPr/>
        <a:lstStyle/>
        <a:p>
          <a:endParaRPr lang="fr-FR" sz="1400" b="1" dirty="0"/>
        </a:p>
      </dgm:t>
    </dgm:pt>
    <dgm:pt modelId="{330CA616-D285-40EF-A757-8BCEDFF53F90}" type="parTrans" cxnId="{E769B1BA-5141-4516-B681-AA58EFB7AA75}">
      <dgm:prSet/>
      <dgm:spPr/>
    </dgm:pt>
    <dgm:pt modelId="{34D9F171-B38A-48CF-AA55-6579BF3FF22A}" type="sibTrans" cxnId="{E769B1BA-5141-4516-B681-AA58EFB7AA75}">
      <dgm:prSet/>
      <dgm:spPr/>
    </dgm:pt>
    <dgm:pt modelId="{9EE799F3-C45D-4693-B7DE-F9D2D9CB37AF}" type="pres">
      <dgm:prSet presAssocID="{74DD4DBF-90AE-436A-93F2-A4CAC8D9BDE1}" presName="Name0" presStyleCnt="0">
        <dgm:presLayoutVars>
          <dgm:dir/>
          <dgm:animLvl val="lvl"/>
          <dgm:resizeHandles/>
        </dgm:presLayoutVars>
      </dgm:prSet>
      <dgm:spPr/>
      <dgm:t>
        <a:bodyPr/>
        <a:lstStyle/>
        <a:p>
          <a:endParaRPr lang="fr-FR"/>
        </a:p>
      </dgm:t>
    </dgm:pt>
    <dgm:pt modelId="{7C286317-5722-49D6-AF0A-21756C16E0AF}" type="pres">
      <dgm:prSet presAssocID="{3A11617D-DCE6-4349-A54F-9250F617E434}" presName="linNode" presStyleCnt="0"/>
      <dgm:spPr/>
    </dgm:pt>
    <dgm:pt modelId="{E37A1DF2-C4F8-4DF4-A04C-0EDA4AAE0494}" type="pres">
      <dgm:prSet presAssocID="{3A11617D-DCE6-4349-A54F-9250F617E434}" presName="parentShp" presStyleLbl="node1" presStyleIdx="0" presStyleCnt="2" custScaleX="69450" custScaleY="128969" custLinFactNeighborX="-3112" custLinFactNeighborY="5822">
        <dgm:presLayoutVars>
          <dgm:bulletEnabled val="1"/>
        </dgm:presLayoutVars>
      </dgm:prSet>
      <dgm:spPr/>
      <dgm:t>
        <a:bodyPr/>
        <a:lstStyle/>
        <a:p>
          <a:endParaRPr lang="fr-FR"/>
        </a:p>
      </dgm:t>
    </dgm:pt>
    <dgm:pt modelId="{C9988CE3-C09E-4B82-A9F8-2ABDF43FB09E}" type="pres">
      <dgm:prSet presAssocID="{3A11617D-DCE6-4349-A54F-9250F617E434}" presName="childShp" presStyleLbl="bgAccFollowNode1" presStyleIdx="0" presStyleCnt="2" custScaleX="127021" custScaleY="561646" custLinFactNeighborX="-857" custLinFactNeighborY="-7808">
        <dgm:presLayoutVars>
          <dgm:bulletEnabled val="1"/>
        </dgm:presLayoutVars>
      </dgm:prSet>
      <dgm:spPr/>
      <dgm:t>
        <a:bodyPr/>
        <a:lstStyle/>
        <a:p>
          <a:endParaRPr lang="fr-FR"/>
        </a:p>
      </dgm:t>
    </dgm:pt>
    <dgm:pt modelId="{F441FA30-FDF6-476F-B038-7B8A7217DBF2}" type="pres">
      <dgm:prSet presAssocID="{3B1E4CC2-A244-4F3D-9173-A04F194CCD7A}" presName="spacing" presStyleCnt="0"/>
      <dgm:spPr/>
    </dgm:pt>
    <dgm:pt modelId="{831C95A9-0CEC-465F-9BCE-2CE5426CE873}" type="pres">
      <dgm:prSet presAssocID="{D8300B50-82AB-435A-8184-F911CED4A5A4}" presName="linNode" presStyleCnt="0"/>
      <dgm:spPr/>
    </dgm:pt>
    <dgm:pt modelId="{FA93324B-4047-4ED1-9C0A-54B1260117DC}" type="pres">
      <dgm:prSet presAssocID="{D8300B50-82AB-435A-8184-F911CED4A5A4}" presName="parentShp" presStyleLbl="node1" presStyleIdx="1" presStyleCnt="2" custScaleX="70782" custScaleY="115046" custLinFactNeighborX="-9729" custLinFactNeighborY="-13975">
        <dgm:presLayoutVars>
          <dgm:bulletEnabled val="1"/>
        </dgm:presLayoutVars>
      </dgm:prSet>
      <dgm:spPr/>
      <dgm:t>
        <a:bodyPr/>
        <a:lstStyle/>
        <a:p>
          <a:endParaRPr lang="fr-FR"/>
        </a:p>
      </dgm:t>
    </dgm:pt>
    <dgm:pt modelId="{AB633F0F-A1EC-4DD0-8A0E-2A38F1B3D8F5}" type="pres">
      <dgm:prSet presAssocID="{D8300B50-82AB-435A-8184-F911CED4A5A4}" presName="childShp" presStyleLbl="bgAccFollowNode1" presStyleIdx="1" presStyleCnt="2" custScaleX="127048" custScaleY="571646">
        <dgm:presLayoutVars>
          <dgm:bulletEnabled val="1"/>
        </dgm:presLayoutVars>
      </dgm:prSet>
      <dgm:spPr/>
      <dgm:t>
        <a:bodyPr/>
        <a:lstStyle/>
        <a:p>
          <a:endParaRPr lang="fr-FR"/>
        </a:p>
      </dgm:t>
    </dgm:pt>
  </dgm:ptLst>
  <dgm:cxnLst>
    <dgm:cxn modelId="{04E44C08-5DF0-4FA1-8ED6-8BDEC6B26AE7}" type="presOf" srcId="{82C73F50-8DD8-4CFA-8B40-A1A9D4AB05D8}" destId="{C9988CE3-C09E-4B82-A9F8-2ABDF43FB09E}" srcOrd="0" destOrd="3" presId="urn:microsoft.com/office/officeart/2005/8/layout/vList6"/>
    <dgm:cxn modelId="{6245E372-7263-4C2A-9708-79EAEFA79575}" srcId="{74DD4DBF-90AE-436A-93F2-A4CAC8D9BDE1}" destId="{D8300B50-82AB-435A-8184-F911CED4A5A4}" srcOrd="1" destOrd="0" parTransId="{DFEE6B9C-A15A-494C-BB49-E17DF1EA73E0}" sibTransId="{709F5D18-583E-487A-918F-CCE2101683E2}"/>
    <dgm:cxn modelId="{F9A5D033-6BA5-4F96-8B54-34E072836021}" type="presOf" srcId="{7ED8CF46-F312-441C-B259-14DF3128938B}" destId="{AB633F0F-A1EC-4DD0-8A0E-2A38F1B3D8F5}" srcOrd="0" destOrd="1" presId="urn:microsoft.com/office/officeart/2005/8/layout/vList6"/>
    <dgm:cxn modelId="{580F46E0-86D5-4DFA-AB8C-95B3D1D92368}" srcId="{D8300B50-82AB-435A-8184-F911CED4A5A4}" destId="{7ED8CF46-F312-441C-B259-14DF3128938B}" srcOrd="1" destOrd="0" parTransId="{CDC9A279-9488-4393-9981-150F34A919E2}" sibTransId="{15187056-A09E-4283-B283-96AA93D4969E}"/>
    <dgm:cxn modelId="{34894D9F-140B-4A27-9788-060E80FF6DCD}" srcId="{D8300B50-82AB-435A-8184-F911CED4A5A4}" destId="{A4DCA240-2A53-4B96-BFE6-401F5C24951A}" srcOrd="7" destOrd="0" parTransId="{B30BBB76-66B5-480F-AC64-5B936AB2E785}" sibTransId="{83D43F3E-3227-4EA3-A53E-C63BEE12B1CA}"/>
    <dgm:cxn modelId="{7C663C9D-AE90-4D73-A5F7-4F640C34F641}" type="presOf" srcId="{A4DCA240-2A53-4B96-BFE6-401F5C24951A}" destId="{AB633F0F-A1EC-4DD0-8A0E-2A38F1B3D8F5}" srcOrd="0" destOrd="7" presId="urn:microsoft.com/office/officeart/2005/8/layout/vList6"/>
    <dgm:cxn modelId="{AF9CE163-F98A-4431-957F-52C78A7A6730}" type="presOf" srcId="{E54417BB-C074-45F3-BFC9-2D93A03FCEA1}" destId="{AB633F0F-A1EC-4DD0-8A0E-2A38F1B3D8F5}" srcOrd="0" destOrd="2" presId="urn:microsoft.com/office/officeart/2005/8/layout/vList6"/>
    <dgm:cxn modelId="{DF498710-A88A-4107-8A89-6D452A5A7D5D}" type="presOf" srcId="{62EFB90C-7F34-4441-9657-740F6207DEEF}" destId="{AB633F0F-A1EC-4DD0-8A0E-2A38F1B3D8F5}" srcOrd="0" destOrd="5" presId="urn:microsoft.com/office/officeart/2005/8/layout/vList6"/>
    <dgm:cxn modelId="{ABD4E894-9424-49C0-8528-BF69C68E02B9}" type="presOf" srcId="{B0764F80-7E2D-4BD3-A0AE-69B4D39DD5FF}" destId="{C9988CE3-C09E-4B82-A9F8-2ABDF43FB09E}" srcOrd="0" destOrd="0" presId="urn:microsoft.com/office/officeart/2005/8/layout/vList6"/>
    <dgm:cxn modelId="{2AFC992C-210B-4CF5-A257-3F13FDFC401C}" type="presOf" srcId="{74DD4DBF-90AE-436A-93F2-A4CAC8D9BDE1}" destId="{9EE799F3-C45D-4693-B7DE-F9D2D9CB37AF}" srcOrd="0" destOrd="0" presId="urn:microsoft.com/office/officeart/2005/8/layout/vList6"/>
    <dgm:cxn modelId="{5B5B43B2-25D6-4620-A979-FD54AB2BA8FB}" type="presOf" srcId="{D8300B50-82AB-435A-8184-F911CED4A5A4}" destId="{FA93324B-4047-4ED1-9C0A-54B1260117DC}" srcOrd="0" destOrd="0" presId="urn:microsoft.com/office/officeart/2005/8/layout/vList6"/>
    <dgm:cxn modelId="{0123F49D-5BDD-40C9-9D36-FD18FD7D1108}" srcId="{D8300B50-82AB-435A-8184-F911CED4A5A4}" destId="{C9681709-192E-4E07-A803-B9FEB8E9E5C1}" srcOrd="3" destOrd="0" parTransId="{1AB48FFA-F5FF-4F74-BAA8-6CCED6B409DE}" sibTransId="{47EDAB55-464F-4DA8-92EC-D84F136A4CF4}"/>
    <dgm:cxn modelId="{8C8DDD50-8345-4BE9-A038-4F78D1512A4D}" type="presOf" srcId="{C9681709-192E-4E07-A803-B9FEB8E9E5C1}" destId="{AB633F0F-A1EC-4DD0-8A0E-2A38F1B3D8F5}" srcOrd="0" destOrd="3" presId="urn:microsoft.com/office/officeart/2005/8/layout/vList6"/>
    <dgm:cxn modelId="{6D2616A7-CA54-4050-908A-25029D22D60E}" srcId="{3A11617D-DCE6-4349-A54F-9250F617E434}" destId="{503B8AA3-B97C-4C96-A62F-B5D49BA2D234}" srcOrd="7" destOrd="0" parTransId="{405300E7-1267-431A-A96F-7EB5472E2FDE}" sibTransId="{E21C462C-3165-4B23-BB67-5ED5FF32C386}"/>
    <dgm:cxn modelId="{E0F385FA-5855-4D7A-BDC6-1D1BBF575B62}" srcId="{3A11617D-DCE6-4349-A54F-9250F617E434}" destId="{3939F078-9FD3-4006-9BC8-9E9657B4D210}" srcOrd="5" destOrd="0" parTransId="{E8754AE7-38AA-4C34-8C4B-3D13C88B9175}" sibTransId="{8DB93576-07F6-41A7-8F55-496DFD98181A}"/>
    <dgm:cxn modelId="{67AA01F3-0B4C-4438-B354-868DB53460F8}" type="presOf" srcId="{8DA0DB70-C83D-4478-800F-F585BC43654A}" destId="{AB633F0F-A1EC-4DD0-8A0E-2A38F1B3D8F5}" srcOrd="0" destOrd="0" presId="urn:microsoft.com/office/officeart/2005/8/layout/vList6"/>
    <dgm:cxn modelId="{FEB678B3-3D21-4872-A015-3C1C8DB711F0}" type="presOf" srcId="{248759B5-B1A9-424B-A0A3-E1664509A48C}" destId="{C9988CE3-C09E-4B82-A9F8-2ABDF43FB09E}" srcOrd="0" destOrd="2" presId="urn:microsoft.com/office/officeart/2005/8/layout/vList6"/>
    <dgm:cxn modelId="{B68E9187-3787-4BAD-8BDF-F333870304C7}" type="presOf" srcId="{503B8AA3-B97C-4C96-A62F-B5D49BA2D234}" destId="{C9988CE3-C09E-4B82-A9F8-2ABDF43FB09E}" srcOrd="0" destOrd="7" presId="urn:microsoft.com/office/officeart/2005/8/layout/vList6"/>
    <dgm:cxn modelId="{85AAD146-0CC5-4481-AF18-BA74D8F72ED6}" srcId="{3A11617D-DCE6-4349-A54F-9250F617E434}" destId="{6D076A57-81D5-49B0-AF16-14692AF70705}" srcOrd="1" destOrd="0" parTransId="{203D5BD5-24D2-4148-89C2-48C9FB5DDA91}" sibTransId="{414539A7-A947-4FE5-B831-1713D031646A}"/>
    <dgm:cxn modelId="{3808643A-F69A-4C5C-94CD-63DF32390C6A}" type="presOf" srcId="{6EF29849-6E71-40A6-B9B9-B9A407487245}" destId="{AB633F0F-A1EC-4DD0-8A0E-2A38F1B3D8F5}" srcOrd="0" destOrd="6" presId="urn:microsoft.com/office/officeart/2005/8/layout/vList6"/>
    <dgm:cxn modelId="{548F0D46-2E9A-4F35-8EE9-FB7E22F0BAF7}" srcId="{D8300B50-82AB-435A-8184-F911CED4A5A4}" destId="{D604813E-742B-40AA-8A9F-6E25A84B6B51}" srcOrd="4" destOrd="0" parTransId="{9D9C6D12-27B5-4F8E-B828-D4FAEE62A4B1}" sibTransId="{2CF16B7A-56A0-4CB9-8136-4C789DEE5BFC}"/>
    <dgm:cxn modelId="{010C0DEC-776A-4D71-9421-5C1F2E7BE447}" type="presOf" srcId="{D604813E-742B-40AA-8A9F-6E25A84B6B51}" destId="{AB633F0F-A1EC-4DD0-8A0E-2A38F1B3D8F5}" srcOrd="0" destOrd="4" presId="urn:microsoft.com/office/officeart/2005/8/layout/vList6"/>
    <dgm:cxn modelId="{008B9A1D-E77F-46D8-AB86-DFEC008F33A3}" type="presOf" srcId="{6D076A57-81D5-49B0-AF16-14692AF70705}" destId="{C9988CE3-C09E-4B82-A9F8-2ABDF43FB09E}" srcOrd="0" destOrd="1" presId="urn:microsoft.com/office/officeart/2005/8/layout/vList6"/>
    <dgm:cxn modelId="{CE01B075-E7EA-40C7-A07E-E9C876B8A94E}" type="presOf" srcId="{3A11617D-DCE6-4349-A54F-9250F617E434}" destId="{E37A1DF2-C4F8-4DF4-A04C-0EDA4AAE0494}" srcOrd="0" destOrd="0" presId="urn:microsoft.com/office/officeart/2005/8/layout/vList6"/>
    <dgm:cxn modelId="{613D8D61-22CC-44DC-9266-FF057BDEA64F}" srcId="{D8300B50-82AB-435A-8184-F911CED4A5A4}" destId="{6EF29849-6E71-40A6-B9B9-B9A407487245}" srcOrd="6" destOrd="0" parTransId="{F21B8BB1-FB8A-4435-A779-447DE491D8D1}" sibTransId="{A2E448B4-F67B-4764-9F45-51610CD6918B}"/>
    <dgm:cxn modelId="{6F8159FE-4191-4B30-8AAA-439A036CAB31}" srcId="{3A11617D-DCE6-4349-A54F-9250F617E434}" destId="{82C73F50-8DD8-4CFA-8B40-A1A9D4AB05D8}" srcOrd="3" destOrd="0" parTransId="{D482B538-7DBD-47EF-B9D1-2BDCBE438C2B}" sibTransId="{0C1761F6-B71A-47AF-A9EC-A8425222B8F0}"/>
    <dgm:cxn modelId="{273BC734-1388-4120-AF43-5BB7E34493BC}" type="presOf" srcId="{3939F078-9FD3-4006-9BC8-9E9657B4D210}" destId="{C9988CE3-C09E-4B82-A9F8-2ABDF43FB09E}" srcOrd="0" destOrd="5" presId="urn:microsoft.com/office/officeart/2005/8/layout/vList6"/>
    <dgm:cxn modelId="{DB5CD304-5AD1-4669-AFC8-451A733C3610}" srcId="{D8300B50-82AB-435A-8184-F911CED4A5A4}" destId="{E54417BB-C074-45F3-BFC9-2D93A03FCEA1}" srcOrd="2" destOrd="0" parTransId="{6C88F3EB-BF17-47E3-B93D-1CE3E8BAC5DB}" sibTransId="{37A5CA24-AD92-417E-98CE-6A2E4766358A}"/>
    <dgm:cxn modelId="{E570EA97-2A75-4ACD-B437-3924DBBFBF35}" type="presOf" srcId="{C5EC6DFA-6EED-452A-9AE6-F0ADF5B24C21}" destId="{C9988CE3-C09E-4B82-A9F8-2ABDF43FB09E}" srcOrd="0" destOrd="4" presId="urn:microsoft.com/office/officeart/2005/8/layout/vList6"/>
    <dgm:cxn modelId="{7E27A936-8746-407A-A0B8-F9F801D54359}" srcId="{3A11617D-DCE6-4349-A54F-9250F617E434}" destId="{B0764F80-7E2D-4BD3-A0AE-69B4D39DD5FF}" srcOrd="0" destOrd="0" parTransId="{BBB7FA3B-5612-4CC8-9F85-4B290FB36D93}" sibTransId="{9AC24156-B8B3-42F8-9A93-1E1D8D0D3635}"/>
    <dgm:cxn modelId="{566DA732-27E2-4447-82A0-ABB9E8BA3F5D}" type="presOf" srcId="{523C696F-8E5F-4C7F-8491-FB55B21678D4}" destId="{C9988CE3-C09E-4B82-A9F8-2ABDF43FB09E}" srcOrd="0" destOrd="6" presId="urn:microsoft.com/office/officeart/2005/8/layout/vList6"/>
    <dgm:cxn modelId="{8CA19C05-F454-49D3-9543-DE9100C015A8}" srcId="{D8300B50-82AB-435A-8184-F911CED4A5A4}" destId="{62EFB90C-7F34-4441-9657-740F6207DEEF}" srcOrd="5" destOrd="0" parTransId="{E065FF57-BEE9-4A4C-8308-0188882019E7}" sibTransId="{A5705E55-0D55-4695-9C3A-751F63E5850D}"/>
    <dgm:cxn modelId="{38497E2E-A349-4A5E-9DAD-AB91A1CF0BF5}" srcId="{3A11617D-DCE6-4349-A54F-9250F617E434}" destId="{248759B5-B1A9-424B-A0A3-E1664509A48C}" srcOrd="2" destOrd="0" parTransId="{4FA2E49E-C119-4011-B93E-326230E24935}" sibTransId="{0E0C872E-7005-419E-BBDC-74C6C3762DF9}"/>
    <dgm:cxn modelId="{C390BEA7-A14B-434B-820B-6CC1D4713B8A}" srcId="{74DD4DBF-90AE-436A-93F2-A4CAC8D9BDE1}" destId="{3A11617D-DCE6-4349-A54F-9250F617E434}" srcOrd="0" destOrd="0" parTransId="{ABA26517-7FFA-44C2-BF2C-298858DB622D}" sibTransId="{3B1E4CC2-A244-4F3D-9173-A04F194CCD7A}"/>
    <dgm:cxn modelId="{33D9E74C-1562-48DF-BE85-AC7318C922E9}" srcId="{3A11617D-DCE6-4349-A54F-9250F617E434}" destId="{C5EC6DFA-6EED-452A-9AE6-F0ADF5B24C21}" srcOrd="4" destOrd="0" parTransId="{43D9B4F0-2751-42FC-B1F4-E374BE19631A}" sibTransId="{6AAA495E-30D3-4064-99A3-AAA4C96603BF}"/>
    <dgm:cxn modelId="{E769B1BA-5141-4516-B681-AA58EFB7AA75}" srcId="{D8300B50-82AB-435A-8184-F911CED4A5A4}" destId="{8DA0DB70-C83D-4478-800F-F585BC43654A}" srcOrd="0" destOrd="0" parTransId="{330CA616-D285-40EF-A757-8BCEDFF53F90}" sibTransId="{34D9F171-B38A-48CF-AA55-6579BF3FF22A}"/>
    <dgm:cxn modelId="{0D2B8928-782A-444D-B05D-1B67E313EEC9}" srcId="{3A11617D-DCE6-4349-A54F-9250F617E434}" destId="{523C696F-8E5F-4C7F-8491-FB55B21678D4}" srcOrd="6" destOrd="0" parTransId="{9D8576F7-B881-4328-83B2-CC957B2106BE}" sibTransId="{F7BF8FEA-B3C0-4710-9F3C-F1AE8E00EF5D}"/>
    <dgm:cxn modelId="{66E81933-EB9C-4B21-998C-229FAF374E29}" type="presParOf" srcId="{9EE799F3-C45D-4693-B7DE-F9D2D9CB37AF}" destId="{7C286317-5722-49D6-AF0A-21756C16E0AF}" srcOrd="0" destOrd="0" presId="urn:microsoft.com/office/officeart/2005/8/layout/vList6"/>
    <dgm:cxn modelId="{855D6EDE-028A-4E93-A1DB-11451E77CF7C}" type="presParOf" srcId="{7C286317-5722-49D6-AF0A-21756C16E0AF}" destId="{E37A1DF2-C4F8-4DF4-A04C-0EDA4AAE0494}" srcOrd="0" destOrd="0" presId="urn:microsoft.com/office/officeart/2005/8/layout/vList6"/>
    <dgm:cxn modelId="{69D7CBFE-B697-434E-AC47-6D577B8366B7}" type="presParOf" srcId="{7C286317-5722-49D6-AF0A-21756C16E0AF}" destId="{C9988CE3-C09E-4B82-A9F8-2ABDF43FB09E}" srcOrd="1" destOrd="0" presId="urn:microsoft.com/office/officeart/2005/8/layout/vList6"/>
    <dgm:cxn modelId="{C971488C-D3E5-4282-A4EB-2E94786132AF}" type="presParOf" srcId="{9EE799F3-C45D-4693-B7DE-F9D2D9CB37AF}" destId="{F441FA30-FDF6-476F-B038-7B8A7217DBF2}" srcOrd="1" destOrd="0" presId="urn:microsoft.com/office/officeart/2005/8/layout/vList6"/>
    <dgm:cxn modelId="{E7D10A8B-3E60-4E78-9B36-71E4768624EA}" type="presParOf" srcId="{9EE799F3-C45D-4693-B7DE-F9D2D9CB37AF}" destId="{831C95A9-0CEC-465F-9BCE-2CE5426CE873}" srcOrd="2" destOrd="0" presId="urn:microsoft.com/office/officeart/2005/8/layout/vList6"/>
    <dgm:cxn modelId="{FC3D8E7A-D3E6-4A08-B30D-D59B07AAA779}" type="presParOf" srcId="{831C95A9-0CEC-465F-9BCE-2CE5426CE873}" destId="{FA93324B-4047-4ED1-9C0A-54B1260117DC}" srcOrd="0" destOrd="0" presId="urn:microsoft.com/office/officeart/2005/8/layout/vList6"/>
    <dgm:cxn modelId="{2C6EA6EA-FCA0-4480-9EF7-E50365E0D27D}" type="presParOf" srcId="{831C95A9-0CEC-465F-9BCE-2CE5426CE873}" destId="{AB633F0F-A1EC-4DD0-8A0E-2A38F1B3D8F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E4C32-8608-4781-9A10-E586D4E69BE2}">
      <dsp:nvSpPr>
        <dsp:cNvPr id="0" name=""/>
        <dsp:cNvSpPr/>
      </dsp:nvSpPr>
      <dsp:spPr>
        <a:xfrm>
          <a:off x="0" y="30798"/>
          <a:ext cx="10239605" cy="1383681"/>
        </a:xfrm>
        <a:prstGeom prst="rect">
          <a:avLst/>
        </a:prstGeom>
        <a:solidFill>
          <a:schemeClr val="accent4">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fr-FR" sz="4000" b="1" kern="1200" dirty="0" smtClean="0">
              <a:solidFill>
                <a:schemeClr val="tx1"/>
              </a:solidFill>
            </a:rPr>
            <a:t>Enseignements communs</a:t>
          </a:r>
          <a:endParaRPr lang="fr-FR" sz="4000" b="1" kern="1200" dirty="0">
            <a:solidFill>
              <a:schemeClr val="tx1"/>
            </a:solidFill>
          </a:endParaRPr>
        </a:p>
      </dsp:txBody>
      <dsp:txXfrm>
        <a:off x="0" y="30798"/>
        <a:ext cx="10239605" cy="1383681"/>
      </dsp:txXfrm>
    </dsp:sp>
    <dsp:sp modelId="{317E486A-82AA-46C7-AADD-8402E89B28EE}">
      <dsp:nvSpPr>
        <dsp:cNvPr id="0" name=""/>
        <dsp:cNvSpPr/>
      </dsp:nvSpPr>
      <dsp:spPr>
        <a:xfrm>
          <a:off x="0" y="940808"/>
          <a:ext cx="10239605" cy="3908685"/>
        </a:xfrm>
        <a:prstGeom prst="rect">
          <a:avLst/>
        </a:prstGeom>
        <a:solidFill>
          <a:schemeClr val="accent4">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b="1" kern="1200" dirty="0" smtClean="0">
              <a:solidFill>
                <a:schemeClr val="tx1"/>
              </a:solidFill>
            </a:rPr>
            <a:t>Français 					4h</a:t>
          </a:r>
          <a:endParaRPr lang="fr-FR" sz="1800" kern="1200" dirty="0"/>
        </a:p>
        <a:p>
          <a:pPr marL="171450" lvl="1" indent="-171450" algn="l" defTabSz="800100">
            <a:lnSpc>
              <a:spcPct val="90000"/>
            </a:lnSpc>
            <a:spcBef>
              <a:spcPct val="0"/>
            </a:spcBef>
            <a:spcAft>
              <a:spcPct val="15000"/>
            </a:spcAft>
            <a:buChar char="••"/>
          </a:pPr>
          <a:r>
            <a:rPr lang="fr-FR" sz="1800" b="1" kern="1200" dirty="0" smtClean="0">
              <a:solidFill>
                <a:schemeClr val="tx1"/>
              </a:solidFill>
            </a:rPr>
            <a:t>Histoire-Géographie 			3h</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Langue vivante A &amp; LV B			5h30</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Mathématiques 				4h</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Physique-Chimie 				3h</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Sciences de la Vie et de la Terre 		1h30</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Education Physique et Sportive		2h</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EMC  (enseignement moral et civique)        18h par an</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Sciences Economiques et Sociales		1h30</a:t>
          </a:r>
          <a:endParaRPr lang="fr-FR" sz="1800" b="1" kern="1200" dirty="0">
            <a:solidFill>
              <a:schemeClr val="tx1"/>
            </a:solidFill>
          </a:endParaRPr>
        </a:p>
        <a:p>
          <a:pPr marL="171450" lvl="1" indent="-171450" algn="l" defTabSz="800100">
            <a:lnSpc>
              <a:spcPct val="90000"/>
            </a:lnSpc>
            <a:spcBef>
              <a:spcPct val="0"/>
            </a:spcBef>
            <a:spcAft>
              <a:spcPct val="15000"/>
            </a:spcAft>
            <a:buChar char="••"/>
          </a:pPr>
          <a:r>
            <a:rPr lang="fr-FR" sz="1800" b="1" kern="1200" dirty="0" smtClean="0">
              <a:solidFill>
                <a:schemeClr val="tx1"/>
              </a:solidFill>
            </a:rPr>
            <a:t>Sciences Numériques et Technologies</a:t>
          </a:r>
          <a:r>
            <a:rPr lang="fr-FR" sz="2000" b="1" kern="1200" dirty="0" smtClean="0">
              <a:solidFill>
                <a:schemeClr val="tx1"/>
              </a:solidFill>
            </a:rPr>
            <a:t> 	1h30</a:t>
          </a:r>
          <a:endParaRPr lang="fr-FR" sz="2000" b="1" kern="1200" dirty="0">
            <a:solidFill>
              <a:schemeClr val="tx1"/>
            </a:solidFill>
          </a:endParaRPr>
        </a:p>
      </dsp:txBody>
      <dsp:txXfrm>
        <a:off x="0" y="940808"/>
        <a:ext cx="10239605" cy="3908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3205A-8AD8-48AA-AAF3-42BB1FC4B5F6}">
      <dsp:nvSpPr>
        <dsp:cNvPr id="0" name=""/>
        <dsp:cNvSpPr/>
      </dsp:nvSpPr>
      <dsp:spPr>
        <a:xfrm>
          <a:off x="0" y="0"/>
          <a:ext cx="10972800" cy="4824537"/>
        </a:xfrm>
        <a:prstGeom prst="roundRect">
          <a:avLst>
            <a:gd name="adj" fmla="val 1000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FR" sz="3200" kern="1200" dirty="0" smtClean="0"/>
            <a:t> </a:t>
          </a:r>
          <a:endParaRPr lang="fr-FR" sz="3200" kern="1200" dirty="0"/>
        </a:p>
      </dsp:txBody>
      <dsp:txXfrm>
        <a:off x="0" y="0"/>
        <a:ext cx="10972800" cy="1447361"/>
      </dsp:txXfrm>
    </dsp:sp>
    <dsp:sp modelId="{5659B2E2-E423-4239-8186-058A5367D098}">
      <dsp:nvSpPr>
        <dsp:cNvPr id="0" name=""/>
        <dsp:cNvSpPr/>
      </dsp:nvSpPr>
      <dsp:spPr>
        <a:xfrm>
          <a:off x="973857" y="551377"/>
          <a:ext cx="8778240" cy="989222"/>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fr-FR" sz="2700" kern="1200" dirty="0"/>
            <a:t>Enseignement théorique et abstrait</a:t>
          </a:r>
        </a:p>
      </dsp:txBody>
      <dsp:txXfrm>
        <a:off x="1002830" y="580350"/>
        <a:ext cx="8720294" cy="931276"/>
      </dsp:txXfrm>
    </dsp:sp>
    <dsp:sp modelId="{11782C15-4323-4CFB-B7C9-2A798926C3FE}">
      <dsp:nvSpPr>
        <dsp:cNvPr id="0" name=""/>
        <dsp:cNvSpPr/>
      </dsp:nvSpPr>
      <dsp:spPr>
        <a:xfrm>
          <a:off x="973857" y="1791973"/>
          <a:ext cx="8778240" cy="1091280"/>
        </a:xfrm>
        <a:prstGeom prst="roundRect">
          <a:avLst>
            <a:gd name="adj" fmla="val 10000"/>
          </a:avLst>
        </a:prstGeom>
        <a:solidFill>
          <a:schemeClr val="accent2">
            <a:hueOff val="-419062"/>
            <a:satOff val="-4829"/>
            <a:lumOff val="107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fr-FR" sz="2700" kern="1200" dirty="0"/>
            <a:t> Analyser / synthétiser argumenter </a:t>
          </a:r>
          <a:endParaRPr lang="fr-FR" sz="2700" kern="1200" dirty="0" smtClean="0"/>
        </a:p>
        <a:p>
          <a:pPr lvl="0" algn="ctr" defTabSz="1200150">
            <a:lnSpc>
              <a:spcPct val="90000"/>
            </a:lnSpc>
            <a:spcBef>
              <a:spcPct val="0"/>
            </a:spcBef>
            <a:spcAft>
              <a:spcPct val="35000"/>
            </a:spcAft>
          </a:pPr>
          <a:r>
            <a:rPr lang="fr-FR" sz="2700" kern="1200" dirty="0" smtClean="0"/>
            <a:t> </a:t>
          </a:r>
          <a:r>
            <a:rPr lang="fr-FR" sz="2700" kern="1200" dirty="0"/>
            <a:t>rédiger</a:t>
          </a:r>
        </a:p>
      </dsp:txBody>
      <dsp:txXfrm>
        <a:off x="1005819" y="1823935"/>
        <a:ext cx="8714316" cy="1027356"/>
      </dsp:txXfrm>
    </dsp:sp>
    <dsp:sp modelId="{124540E4-1BF2-49A9-8B42-EB51EB3A4466}">
      <dsp:nvSpPr>
        <dsp:cNvPr id="0" name=""/>
        <dsp:cNvSpPr/>
      </dsp:nvSpPr>
      <dsp:spPr>
        <a:xfrm>
          <a:off x="973857" y="3101488"/>
          <a:ext cx="8778240" cy="911919"/>
        </a:xfrm>
        <a:prstGeom prst="roundRect">
          <a:avLst>
            <a:gd name="adj" fmla="val 10000"/>
          </a:avLst>
        </a:prstGeom>
        <a:solidFill>
          <a:schemeClr val="accent2">
            <a:hueOff val="-838123"/>
            <a:satOff val="-9658"/>
            <a:lumOff val="215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51435" rIns="68580" bIns="51435" numCol="1" spcCol="1270" anchor="ctr" anchorCtr="0">
          <a:noAutofit/>
        </a:bodyPr>
        <a:lstStyle/>
        <a:p>
          <a:pPr lvl="0" algn="ctr" defTabSz="1200150">
            <a:lnSpc>
              <a:spcPct val="90000"/>
            </a:lnSpc>
            <a:spcBef>
              <a:spcPct val="0"/>
            </a:spcBef>
            <a:spcAft>
              <a:spcPct val="35000"/>
            </a:spcAft>
          </a:pPr>
          <a:r>
            <a:rPr lang="fr-FR" sz="2700" kern="1200" dirty="0"/>
            <a:t>Travail personnel important</a:t>
          </a:r>
        </a:p>
      </dsp:txBody>
      <dsp:txXfrm>
        <a:off x="1000566" y="3128197"/>
        <a:ext cx="8724822" cy="8585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3205A-8AD8-48AA-AAF3-42BB1FC4B5F6}">
      <dsp:nvSpPr>
        <dsp:cNvPr id="0" name=""/>
        <dsp:cNvSpPr/>
      </dsp:nvSpPr>
      <dsp:spPr>
        <a:xfrm>
          <a:off x="0" y="0"/>
          <a:ext cx="10972800" cy="5040559"/>
        </a:xfrm>
        <a:prstGeom prst="roundRect">
          <a:avLst>
            <a:gd name="adj" fmla="val 1000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FR" sz="3200" kern="1200" dirty="0" smtClean="0"/>
            <a:t> </a:t>
          </a:r>
          <a:endParaRPr lang="fr-FR" sz="3200" kern="1200" dirty="0"/>
        </a:p>
      </dsp:txBody>
      <dsp:txXfrm>
        <a:off x="0" y="0"/>
        <a:ext cx="10972800" cy="1512167"/>
      </dsp:txXfrm>
    </dsp:sp>
    <dsp:sp modelId="{4108AC81-D484-4674-BF3F-00E892D5C5E4}">
      <dsp:nvSpPr>
        <dsp:cNvPr id="0" name=""/>
        <dsp:cNvSpPr/>
      </dsp:nvSpPr>
      <dsp:spPr>
        <a:xfrm>
          <a:off x="1097279" y="534088"/>
          <a:ext cx="8778240" cy="990268"/>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fr-FR" sz="2900" kern="1200" dirty="0"/>
            <a:t>Enseignement appliqué dans un domaine : observation / expérimentation / études de cas</a:t>
          </a:r>
        </a:p>
      </dsp:txBody>
      <dsp:txXfrm>
        <a:off x="1126283" y="563092"/>
        <a:ext cx="8720232" cy="932260"/>
      </dsp:txXfrm>
    </dsp:sp>
    <dsp:sp modelId="{640A1048-A0B6-4D49-91BE-351A39A63E0B}">
      <dsp:nvSpPr>
        <dsp:cNvPr id="0" name=""/>
        <dsp:cNvSpPr/>
      </dsp:nvSpPr>
      <dsp:spPr>
        <a:xfrm>
          <a:off x="1097279" y="1944216"/>
          <a:ext cx="8778240" cy="990268"/>
        </a:xfrm>
        <a:prstGeom prst="roundRect">
          <a:avLst>
            <a:gd name="adj" fmla="val 10000"/>
          </a:avLst>
        </a:prstGeom>
        <a:solidFill>
          <a:schemeClr val="accent2">
            <a:hueOff val="-419062"/>
            <a:satOff val="-4829"/>
            <a:lumOff val="107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fr-FR" sz="2900" kern="1200" dirty="0"/>
            <a:t>Travail en groupe et en autonomie</a:t>
          </a:r>
        </a:p>
      </dsp:txBody>
      <dsp:txXfrm>
        <a:off x="1126283" y="1973220"/>
        <a:ext cx="8720232" cy="932260"/>
      </dsp:txXfrm>
    </dsp:sp>
    <dsp:sp modelId="{315BF087-881C-4CFC-86B7-575886BE33CD}">
      <dsp:nvSpPr>
        <dsp:cNvPr id="0" name=""/>
        <dsp:cNvSpPr/>
      </dsp:nvSpPr>
      <dsp:spPr>
        <a:xfrm>
          <a:off x="1097279" y="3384379"/>
          <a:ext cx="8778240" cy="990268"/>
        </a:xfrm>
        <a:prstGeom prst="roundRect">
          <a:avLst>
            <a:gd name="adj" fmla="val 10000"/>
          </a:avLst>
        </a:prstGeom>
        <a:solidFill>
          <a:schemeClr val="accent2">
            <a:hueOff val="-838123"/>
            <a:satOff val="-9658"/>
            <a:lumOff val="215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fr-FR" sz="2900" kern="1200" dirty="0"/>
            <a:t>Travaux pratiques en laboratoire, en salle informatique, pôle technologie</a:t>
          </a:r>
        </a:p>
      </dsp:txBody>
      <dsp:txXfrm>
        <a:off x="1126283" y="3413383"/>
        <a:ext cx="8720232" cy="9322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B18EA-7C96-4478-8385-BCD6CF67EDDB}">
      <dsp:nvSpPr>
        <dsp:cNvPr id="0" name=""/>
        <dsp:cNvSpPr/>
      </dsp:nvSpPr>
      <dsp:spPr>
        <a:xfrm rot="10800000">
          <a:off x="764582" y="0"/>
          <a:ext cx="10877818" cy="1102565"/>
        </a:xfrm>
        <a:prstGeom prst="homePlate">
          <a:avLst/>
        </a:prstGeom>
        <a:solidFill>
          <a:schemeClr val="accent5">
            <a:lumMod val="5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86201" tIns="76200" rIns="142240" bIns="76200" numCol="1" spcCol="1270" anchor="ctr" anchorCtr="0">
          <a:noAutofit/>
        </a:bodyPr>
        <a:lstStyle/>
        <a:p>
          <a:pPr lvl="0" algn="ctr" defTabSz="889000" rtl="0">
            <a:lnSpc>
              <a:spcPct val="90000"/>
            </a:lnSpc>
            <a:spcBef>
              <a:spcPct val="0"/>
            </a:spcBef>
            <a:spcAft>
              <a:spcPct val="35000"/>
            </a:spcAft>
          </a:pPr>
          <a:r>
            <a:rPr lang="fr-FR" sz="2000" b="1" kern="1200" dirty="0">
              <a:latin typeface="Arial" panose="020B0604020202020204" pitchFamily="34" charset="0"/>
              <a:cs typeface="Arial" panose="020B0604020202020204" pitchFamily="34" charset="0"/>
            </a:rPr>
            <a:t>Apprendre un métier, préparer un diplôme professionnel</a:t>
          </a:r>
        </a:p>
      </dsp:txBody>
      <dsp:txXfrm rot="10800000">
        <a:off x="1040223" y="0"/>
        <a:ext cx="10602177" cy="1102565"/>
      </dsp:txXfrm>
    </dsp:sp>
    <dsp:sp modelId="{832D34C2-024A-4794-99C5-48B9F7CE29B9}">
      <dsp:nvSpPr>
        <dsp:cNvPr id="0" name=""/>
        <dsp:cNvSpPr/>
      </dsp:nvSpPr>
      <dsp:spPr>
        <a:xfrm>
          <a:off x="887042" y="656"/>
          <a:ext cx="1102565" cy="1102565"/>
        </a:xfrm>
        <a:prstGeom prst="ellipse">
          <a:avLst/>
        </a:prstGeom>
        <a:blipFill rotWithShape="0">
          <a:blip xmlns:r="http://schemas.openxmlformats.org/officeDocument/2006/relationships" r:embed="rId1"/>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DF375B38-88DD-40CC-ADB2-0BE4B8FD866C}">
      <dsp:nvSpPr>
        <dsp:cNvPr id="0" name=""/>
        <dsp:cNvSpPr/>
      </dsp:nvSpPr>
      <dsp:spPr>
        <a:xfrm rot="10800000">
          <a:off x="1067015" y="1369488"/>
          <a:ext cx="10575385" cy="1102565"/>
        </a:xfrm>
        <a:prstGeom prst="homePlate">
          <a:avLst/>
        </a:prstGeom>
        <a:solidFill>
          <a:srgbClr val="00B05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86201" tIns="76200" rIns="142240" bIns="76200" numCol="1" spcCol="1270" anchor="ctr" anchorCtr="0">
          <a:noAutofit/>
        </a:bodyPr>
        <a:lstStyle/>
        <a:p>
          <a:pPr lvl="0" algn="ctr" defTabSz="889000" rtl="0">
            <a:lnSpc>
              <a:spcPct val="90000"/>
            </a:lnSpc>
            <a:spcBef>
              <a:spcPct val="0"/>
            </a:spcBef>
            <a:spcAft>
              <a:spcPct val="35000"/>
            </a:spcAft>
          </a:pPr>
          <a:r>
            <a:rPr lang="fr-FR" sz="2000" b="1" kern="1200" dirty="0">
              <a:latin typeface="Arial" panose="020B0604020202020204" pitchFamily="34" charset="0"/>
              <a:cs typeface="Arial" panose="020B0604020202020204" pitchFamily="34" charset="0"/>
            </a:rPr>
            <a:t>Découvrir l’entreprise</a:t>
          </a:r>
        </a:p>
      </dsp:txBody>
      <dsp:txXfrm rot="10800000">
        <a:off x="1342656" y="1369488"/>
        <a:ext cx="10299744" cy="1102565"/>
      </dsp:txXfrm>
    </dsp:sp>
    <dsp:sp modelId="{305760DD-7784-4813-A6E7-8796A0A2B4A5}">
      <dsp:nvSpPr>
        <dsp:cNvPr id="0" name=""/>
        <dsp:cNvSpPr/>
      </dsp:nvSpPr>
      <dsp:spPr>
        <a:xfrm>
          <a:off x="963086" y="1369488"/>
          <a:ext cx="1102565" cy="1102565"/>
        </a:xfrm>
        <a:prstGeom prst="ellipse">
          <a:avLst/>
        </a:prstGeom>
        <a:blipFill rotWithShape="0">
          <a:blip xmlns:r="http://schemas.openxmlformats.org/officeDocument/2006/relationships" r:embed="rId2"/>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67E48AF-0343-46D2-8CCC-4AC2FE5E0783}">
      <dsp:nvSpPr>
        <dsp:cNvPr id="0" name=""/>
        <dsp:cNvSpPr/>
      </dsp:nvSpPr>
      <dsp:spPr>
        <a:xfrm rot="10800000">
          <a:off x="1270355" y="2864861"/>
          <a:ext cx="10372045" cy="1102565"/>
        </a:xfrm>
        <a:prstGeom prst="homePlate">
          <a:avLst/>
        </a:prstGeom>
        <a:solidFill>
          <a:srgbClr val="0070C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86201" tIns="76200" rIns="142240" bIns="76200" numCol="1" spcCol="1270" anchor="ctr" anchorCtr="0">
          <a:noAutofit/>
        </a:bodyPr>
        <a:lstStyle/>
        <a:p>
          <a:pPr lvl="0" algn="ctr" defTabSz="889000" rtl="0">
            <a:lnSpc>
              <a:spcPct val="90000"/>
            </a:lnSpc>
            <a:spcBef>
              <a:spcPct val="0"/>
            </a:spcBef>
            <a:spcAft>
              <a:spcPct val="35000"/>
            </a:spcAft>
          </a:pPr>
          <a:r>
            <a:rPr lang="fr-FR" sz="2000" b="1" kern="1200" dirty="0">
              <a:latin typeface="Arial" panose="020B0604020202020204" pitchFamily="34" charset="0"/>
              <a:cs typeface="Arial" panose="020B0604020202020204" pitchFamily="34" charset="0"/>
            </a:rPr>
            <a:t>Des formations dans tous les domaines</a:t>
          </a:r>
        </a:p>
      </dsp:txBody>
      <dsp:txXfrm rot="10800000">
        <a:off x="1545996" y="2864861"/>
        <a:ext cx="10096404" cy="1102565"/>
      </dsp:txXfrm>
    </dsp:sp>
    <dsp:sp modelId="{FD650674-13B3-4649-BCA0-DB7BD472AD1D}">
      <dsp:nvSpPr>
        <dsp:cNvPr id="0" name=""/>
        <dsp:cNvSpPr/>
      </dsp:nvSpPr>
      <dsp:spPr>
        <a:xfrm>
          <a:off x="1039141" y="2814375"/>
          <a:ext cx="1102565" cy="1102565"/>
        </a:xfrm>
        <a:prstGeom prst="ellipse">
          <a:avLst/>
        </a:prstGeom>
        <a:blipFill rotWithShape="0">
          <a:blip xmlns:r="http://schemas.openxmlformats.org/officeDocument/2006/relationships" r:embed="rId3"/>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E2416C9-DEDC-4F5F-AD41-DFDF2EB4C6AD}">
      <dsp:nvSpPr>
        <dsp:cNvPr id="0" name=""/>
        <dsp:cNvSpPr/>
      </dsp:nvSpPr>
      <dsp:spPr>
        <a:xfrm rot="10800000">
          <a:off x="1270355" y="4296551"/>
          <a:ext cx="10372045" cy="1102565"/>
        </a:xfrm>
        <a:prstGeom prst="homePlate">
          <a:avLst/>
        </a:prstGeom>
        <a:solidFill>
          <a:schemeClr val="accent4">
            <a:lumMod val="5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86201" tIns="68580" rIns="128016" bIns="68580" numCol="1" spcCol="1270" anchor="t" anchorCtr="0">
          <a:noAutofit/>
        </a:bodyPr>
        <a:lstStyle/>
        <a:p>
          <a:pPr lvl="0" algn="l" defTabSz="800100" rtl="0">
            <a:lnSpc>
              <a:spcPct val="90000"/>
            </a:lnSpc>
            <a:spcBef>
              <a:spcPct val="0"/>
            </a:spcBef>
            <a:spcAft>
              <a:spcPct val="35000"/>
            </a:spcAft>
          </a:pPr>
          <a:r>
            <a:rPr lang="fr-FR" sz="1800" b="1" kern="1200" dirty="0">
              <a:latin typeface="Arial" panose="020B0604020202020204" pitchFamily="34" charset="0"/>
              <a:cs typeface="Arial" panose="020B0604020202020204" pitchFamily="34" charset="0"/>
            </a:rPr>
            <a:t>Deux modalités de préparation :</a:t>
          </a:r>
        </a:p>
        <a:p>
          <a:pPr marL="171450" lvl="1" indent="-171450" algn="l" defTabSz="800100" rtl="0">
            <a:lnSpc>
              <a:spcPct val="90000"/>
            </a:lnSpc>
            <a:spcBef>
              <a:spcPct val="0"/>
            </a:spcBef>
            <a:spcAft>
              <a:spcPct val="15000"/>
            </a:spcAft>
            <a:buChar char="••"/>
          </a:pPr>
          <a:r>
            <a:rPr lang="fr-FR" sz="1800" b="1" kern="1200" dirty="0">
              <a:latin typeface="Arial" panose="020B0604020202020204" pitchFamily="34" charset="0"/>
              <a:cs typeface="Arial" panose="020B0604020202020204" pitchFamily="34" charset="0"/>
            </a:rPr>
            <a:t>A temps plein ou en alternance, en lycée professionnel</a:t>
          </a:r>
        </a:p>
        <a:p>
          <a:pPr marL="171450" lvl="1" indent="-171450" algn="l" defTabSz="800100" rtl="0">
            <a:lnSpc>
              <a:spcPct val="90000"/>
            </a:lnSpc>
            <a:spcBef>
              <a:spcPct val="0"/>
            </a:spcBef>
            <a:spcAft>
              <a:spcPct val="15000"/>
            </a:spcAft>
            <a:buChar char="••"/>
          </a:pPr>
          <a:r>
            <a:rPr lang="fr-FR" sz="1800" b="1" kern="1200" dirty="0">
              <a:latin typeface="Arial" panose="020B0604020202020204" pitchFamily="34" charset="0"/>
              <a:cs typeface="Arial" panose="020B0604020202020204" pitchFamily="34" charset="0"/>
            </a:rPr>
            <a:t>En alternance, sous contrat de travail (C.F.A. + entreprise)</a:t>
          </a:r>
        </a:p>
      </dsp:txBody>
      <dsp:txXfrm rot="10800000">
        <a:off x="1545996" y="4296551"/>
        <a:ext cx="10096404" cy="1102565"/>
      </dsp:txXfrm>
    </dsp:sp>
    <dsp:sp modelId="{50398212-6DE4-4E47-9AEA-0714774B8080}">
      <dsp:nvSpPr>
        <dsp:cNvPr id="0" name=""/>
        <dsp:cNvSpPr/>
      </dsp:nvSpPr>
      <dsp:spPr>
        <a:xfrm>
          <a:off x="1039130" y="4259251"/>
          <a:ext cx="1102565" cy="1102565"/>
        </a:xfrm>
        <a:prstGeom prst="ellipse">
          <a:avLst/>
        </a:prstGeom>
        <a:blipFill rotWithShape="0">
          <a:blip xmlns:r="http://schemas.openxmlformats.org/officeDocument/2006/relationships" r:embed="rId4"/>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988CE3-C09E-4B82-A9F8-2ABDF43FB09E}">
      <dsp:nvSpPr>
        <dsp:cNvPr id="0" name=""/>
        <dsp:cNvSpPr/>
      </dsp:nvSpPr>
      <dsp:spPr>
        <a:xfrm>
          <a:off x="2941405" y="0"/>
          <a:ext cx="8159601" cy="2729751"/>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7150" dist="38100" dir="5400000" algn="ctr" rotWithShape="0">
            <a:schemeClr val="accent4">
              <a:tint val="40000"/>
              <a:alpha val="90000"/>
              <a:hueOff val="0"/>
              <a:satOff val="0"/>
              <a:lumOff val="0"/>
              <a:alphaOff val="0"/>
              <a:shade val="9000"/>
              <a:alpha val="48000"/>
              <a:satMod val="105000"/>
            </a:scheme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fr-FR" sz="1700" b="1" kern="1200" dirty="0"/>
            <a:t>Statut : élève.</a:t>
          </a:r>
        </a:p>
        <a:p>
          <a:pPr marL="171450" lvl="1" indent="-171450" algn="just" defTabSz="755650">
            <a:lnSpc>
              <a:spcPct val="90000"/>
            </a:lnSpc>
            <a:spcBef>
              <a:spcPct val="0"/>
            </a:spcBef>
            <a:spcAft>
              <a:spcPct val="15000"/>
            </a:spcAft>
            <a:buChar char="••"/>
          </a:pPr>
          <a:r>
            <a:rPr lang="fr-FR" sz="1700" b="1" kern="1200" dirty="0"/>
            <a:t>Durée : 2 ans pour un CAP, 3 ans pour un BAC PRO.</a:t>
          </a:r>
        </a:p>
        <a:p>
          <a:pPr marL="171450" lvl="1" indent="-171450" algn="just" defTabSz="755650">
            <a:lnSpc>
              <a:spcPct val="90000"/>
            </a:lnSpc>
            <a:spcBef>
              <a:spcPct val="0"/>
            </a:spcBef>
            <a:spcAft>
              <a:spcPct val="15000"/>
            </a:spcAft>
            <a:buChar char="••"/>
          </a:pPr>
          <a:r>
            <a:rPr lang="fr-FR" sz="1700" b="1" kern="1200" dirty="0"/>
            <a:t>Rémunération : NON (bourses possibles)</a:t>
          </a:r>
        </a:p>
        <a:p>
          <a:pPr marL="171450" lvl="1" indent="-171450" algn="just" defTabSz="755650">
            <a:lnSpc>
              <a:spcPct val="90000"/>
            </a:lnSpc>
            <a:spcBef>
              <a:spcPct val="0"/>
            </a:spcBef>
            <a:spcAft>
              <a:spcPct val="15000"/>
            </a:spcAft>
            <a:buChar char="••"/>
          </a:pPr>
          <a:r>
            <a:rPr lang="fr-FR" sz="1700" b="1" kern="1200" dirty="0"/>
            <a:t>Vacances : 15 semaines / an</a:t>
          </a:r>
        </a:p>
        <a:p>
          <a:pPr marL="171450" lvl="1" indent="-171450" algn="just" defTabSz="755650">
            <a:lnSpc>
              <a:spcPct val="90000"/>
            </a:lnSpc>
            <a:spcBef>
              <a:spcPct val="0"/>
            </a:spcBef>
            <a:spcAft>
              <a:spcPct val="15000"/>
            </a:spcAft>
            <a:buChar char="••"/>
          </a:pPr>
          <a:r>
            <a:rPr lang="fr-FR" sz="1700" b="1" kern="1200" dirty="0"/>
            <a:t>Horaires : 30 à 35h par semaine</a:t>
          </a:r>
        </a:p>
        <a:p>
          <a:pPr marL="171450" lvl="1" indent="-171450" algn="just" defTabSz="755650">
            <a:lnSpc>
              <a:spcPct val="90000"/>
            </a:lnSpc>
            <a:spcBef>
              <a:spcPct val="0"/>
            </a:spcBef>
            <a:spcAft>
              <a:spcPct val="15000"/>
            </a:spcAft>
            <a:buChar char="••"/>
          </a:pPr>
          <a:r>
            <a:rPr lang="fr-FR" sz="1700" b="1" kern="1200" dirty="0"/>
            <a:t>Lieu : en LP</a:t>
          </a:r>
        </a:p>
        <a:p>
          <a:pPr marL="171450" lvl="1" indent="-171450" algn="just" defTabSz="755650">
            <a:lnSpc>
              <a:spcPct val="90000"/>
            </a:lnSpc>
            <a:spcBef>
              <a:spcPct val="0"/>
            </a:spcBef>
            <a:spcAft>
              <a:spcPct val="15000"/>
            </a:spcAft>
            <a:buChar char="••"/>
          </a:pPr>
          <a:r>
            <a:rPr lang="fr-FR" sz="1700" b="1" kern="1200" dirty="0"/>
            <a:t>Contenu : enseignement général et professionnel + stages</a:t>
          </a:r>
        </a:p>
        <a:p>
          <a:pPr marL="171450" lvl="1" indent="-171450" algn="just" defTabSz="755650">
            <a:lnSpc>
              <a:spcPct val="90000"/>
            </a:lnSpc>
            <a:spcBef>
              <a:spcPct val="0"/>
            </a:spcBef>
            <a:spcAft>
              <a:spcPct val="15000"/>
            </a:spcAft>
            <a:buChar char="••"/>
          </a:pPr>
          <a:r>
            <a:rPr lang="fr-FR" sz="1700" b="1" kern="1200" dirty="0"/>
            <a:t>Accès : dossier affectation fin 3ème</a:t>
          </a:r>
        </a:p>
      </dsp:txBody>
      <dsp:txXfrm>
        <a:off x="2941405" y="341219"/>
        <a:ext cx="7135944" cy="2047313"/>
      </dsp:txXfrm>
    </dsp:sp>
    <dsp:sp modelId="{E37A1DF2-C4F8-4DF4-A04C-0EDA4AAE0494}">
      <dsp:nvSpPr>
        <dsp:cNvPr id="0" name=""/>
        <dsp:cNvSpPr/>
      </dsp:nvSpPr>
      <dsp:spPr>
        <a:xfrm>
          <a:off x="0" y="1081806"/>
          <a:ext cx="2974229" cy="626824"/>
        </a:xfrm>
        <a:prstGeom prst="round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fr-FR" sz="2100" kern="1200" dirty="0"/>
            <a:t>En Lycée Professionnel</a:t>
          </a:r>
        </a:p>
      </dsp:txBody>
      <dsp:txXfrm>
        <a:off x="30599" y="1112405"/>
        <a:ext cx="2913031" cy="565626"/>
      </dsp:txXfrm>
    </dsp:sp>
    <dsp:sp modelId="{AB633F0F-A1EC-4DD0-8A0E-2A38F1B3D8F5}">
      <dsp:nvSpPr>
        <dsp:cNvPr id="0" name=""/>
        <dsp:cNvSpPr/>
      </dsp:nvSpPr>
      <dsp:spPr>
        <a:xfrm>
          <a:off x="3018795" y="2780400"/>
          <a:ext cx="8119866" cy="2778354"/>
        </a:xfrm>
        <a:prstGeom prst="rightArrow">
          <a:avLst>
            <a:gd name="adj1" fmla="val 75000"/>
            <a:gd name="adj2" fmla="val 50000"/>
          </a:avLst>
        </a:prstGeom>
        <a:solidFill>
          <a:schemeClr val="accent4">
            <a:tint val="40000"/>
            <a:alpha val="90000"/>
            <a:hueOff val="-2615673"/>
            <a:satOff val="-9408"/>
            <a:lumOff val="1029"/>
            <a:alphaOff val="0"/>
          </a:schemeClr>
        </a:solidFill>
        <a:ln w="9525" cap="flat" cmpd="sng" algn="ctr">
          <a:solidFill>
            <a:schemeClr val="accent4">
              <a:tint val="40000"/>
              <a:alpha val="90000"/>
              <a:hueOff val="-2615673"/>
              <a:satOff val="-9408"/>
              <a:lumOff val="1029"/>
              <a:alphaOff val="0"/>
            </a:schemeClr>
          </a:solidFill>
          <a:prstDash val="solid"/>
        </a:ln>
        <a:effectLst>
          <a:outerShdw blurRad="57150" dist="38100" dir="5400000" algn="ctr" rotWithShape="0">
            <a:schemeClr val="accent4">
              <a:tint val="40000"/>
              <a:alpha val="90000"/>
              <a:hueOff val="-2615673"/>
              <a:satOff val="-9408"/>
              <a:lumOff val="1029"/>
              <a:alphaOff val="0"/>
              <a:shade val="9000"/>
              <a:alpha val="48000"/>
              <a:satMod val="105000"/>
            </a:scheme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endParaRPr lang="fr-FR" sz="1400" b="1" kern="1200" dirty="0"/>
        </a:p>
        <a:p>
          <a:pPr marL="114300" lvl="1" indent="-114300" algn="l" defTabSz="622300">
            <a:lnSpc>
              <a:spcPct val="90000"/>
            </a:lnSpc>
            <a:spcBef>
              <a:spcPct val="0"/>
            </a:spcBef>
            <a:spcAft>
              <a:spcPct val="15000"/>
            </a:spcAft>
            <a:buChar char="••"/>
          </a:pPr>
          <a:r>
            <a:rPr lang="fr-FR" sz="1400" b="1" kern="1200" dirty="0"/>
            <a:t>Statut : Salarié apprenti</a:t>
          </a:r>
        </a:p>
        <a:p>
          <a:pPr marL="114300" lvl="1" indent="-114300" algn="l" defTabSz="622300">
            <a:lnSpc>
              <a:spcPct val="90000"/>
            </a:lnSpc>
            <a:spcBef>
              <a:spcPct val="0"/>
            </a:spcBef>
            <a:spcAft>
              <a:spcPct val="15000"/>
            </a:spcAft>
            <a:buChar char="••"/>
          </a:pPr>
          <a:r>
            <a:rPr lang="fr-FR" sz="1400" b="1" kern="1200" dirty="0"/>
            <a:t>Durée : 2 ans pour CAP, 3 ans pour BAC PRO</a:t>
          </a:r>
        </a:p>
        <a:p>
          <a:pPr marL="114300" lvl="1" indent="-114300" algn="l" defTabSz="622300">
            <a:lnSpc>
              <a:spcPct val="90000"/>
            </a:lnSpc>
            <a:spcBef>
              <a:spcPct val="0"/>
            </a:spcBef>
            <a:spcAft>
              <a:spcPct val="15000"/>
            </a:spcAft>
            <a:buChar char="••"/>
          </a:pPr>
          <a:r>
            <a:rPr lang="fr-FR" sz="1400" b="1" kern="1200" dirty="0"/>
            <a:t>Vacances : 5 semaines / an</a:t>
          </a:r>
        </a:p>
        <a:p>
          <a:pPr marL="114300" lvl="1" indent="-114300" algn="l" defTabSz="622300">
            <a:lnSpc>
              <a:spcPct val="90000"/>
            </a:lnSpc>
            <a:spcBef>
              <a:spcPct val="0"/>
            </a:spcBef>
            <a:spcAft>
              <a:spcPct val="15000"/>
            </a:spcAft>
            <a:buChar char="••"/>
          </a:pPr>
          <a:r>
            <a:rPr lang="fr-FR" sz="1400" b="1" kern="1200" dirty="0"/>
            <a:t>Horaires : 35 à 39h / semaine</a:t>
          </a:r>
        </a:p>
        <a:p>
          <a:pPr marL="114300" lvl="1" indent="-114300" algn="l" defTabSz="622300">
            <a:lnSpc>
              <a:spcPct val="90000"/>
            </a:lnSpc>
            <a:spcBef>
              <a:spcPct val="0"/>
            </a:spcBef>
            <a:spcAft>
              <a:spcPct val="15000"/>
            </a:spcAft>
            <a:buChar char="••"/>
          </a:pPr>
          <a:r>
            <a:rPr lang="fr-FR" sz="1400" b="1" kern="1200" dirty="0"/>
            <a:t>Lieu de formation : entreprise + CFA</a:t>
          </a:r>
        </a:p>
        <a:p>
          <a:pPr marL="114300" lvl="1" indent="-114300" algn="l" defTabSz="622300">
            <a:lnSpc>
              <a:spcPct val="90000"/>
            </a:lnSpc>
            <a:spcBef>
              <a:spcPct val="0"/>
            </a:spcBef>
            <a:spcAft>
              <a:spcPct val="15000"/>
            </a:spcAft>
            <a:buChar char="••"/>
          </a:pPr>
          <a:r>
            <a:rPr lang="fr-FR" sz="1400" b="1" kern="1200" dirty="0"/>
            <a:t>Contenu : enseignement général et professionnel. 1/3 temps au CFA, 2/3 du temps en entreprise.</a:t>
          </a:r>
        </a:p>
        <a:p>
          <a:pPr marL="114300" lvl="1" indent="-114300" algn="l" defTabSz="622300">
            <a:lnSpc>
              <a:spcPct val="90000"/>
            </a:lnSpc>
            <a:spcBef>
              <a:spcPct val="0"/>
            </a:spcBef>
            <a:spcAft>
              <a:spcPct val="15000"/>
            </a:spcAft>
            <a:buChar char="••"/>
          </a:pPr>
          <a:r>
            <a:rPr lang="fr-FR" sz="1400" b="1" kern="1200" dirty="0"/>
            <a:t>Accès : le jeune doit lui-même trouver un employeur</a:t>
          </a:r>
        </a:p>
      </dsp:txBody>
      <dsp:txXfrm>
        <a:off x="3018795" y="3127694"/>
        <a:ext cx="7077983" cy="2083766"/>
      </dsp:txXfrm>
    </dsp:sp>
    <dsp:sp modelId="{FA93324B-4047-4ED1-9C0A-54B1260117DC}">
      <dsp:nvSpPr>
        <dsp:cNvPr id="0" name=""/>
        <dsp:cNvSpPr/>
      </dsp:nvSpPr>
      <dsp:spPr>
        <a:xfrm>
          <a:off x="0" y="3822078"/>
          <a:ext cx="3015869" cy="559154"/>
        </a:xfrm>
        <a:prstGeom prst="roundRect">
          <a:avLst/>
        </a:prstGeom>
        <a:gradFill rotWithShape="0">
          <a:gsLst>
            <a:gs pos="0">
              <a:schemeClr val="accent4">
                <a:hueOff val="-3519944"/>
                <a:satOff val="-36129"/>
                <a:lumOff val="15099"/>
                <a:alphaOff val="0"/>
                <a:tint val="98000"/>
                <a:shade val="25000"/>
                <a:satMod val="250000"/>
              </a:schemeClr>
            </a:gs>
            <a:gs pos="68000">
              <a:schemeClr val="accent4">
                <a:hueOff val="-3519944"/>
                <a:satOff val="-36129"/>
                <a:lumOff val="15099"/>
                <a:alphaOff val="0"/>
                <a:tint val="86000"/>
                <a:satMod val="115000"/>
              </a:schemeClr>
            </a:gs>
            <a:gs pos="100000">
              <a:schemeClr val="accent4">
                <a:hueOff val="-3519944"/>
                <a:satOff val="-36129"/>
                <a:lumOff val="15099"/>
                <a:alphaOff val="0"/>
                <a:tint val="50000"/>
                <a:satMod val="150000"/>
              </a:schemeClr>
            </a:gs>
          </a:gsLst>
          <a:path path="circle">
            <a:fillToRect l="50000" t="130000" r="50000" b="-30000"/>
          </a:path>
        </a:gradFill>
        <a:ln>
          <a:noFill/>
        </a:ln>
        <a:effectLst>
          <a:outerShdw blurRad="57150" dist="38100" dir="5400000" algn="ctr" rotWithShape="0">
            <a:schemeClr val="accent4">
              <a:hueOff val="-3519944"/>
              <a:satOff val="-36129"/>
              <a:lumOff val="15099"/>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fr-FR" sz="2100" kern="1200" dirty="0"/>
            <a:t>En apprentissage</a:t>
          </a:r>
        </a:p>
      </dsp:txBody>
      <dsp:txXfrm>
        <a:off x="27296" y="3849374"/>
        <a:ext cx="2961277" cy="50456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FB6858-C885-42C6-9CD9-7C899F23028C}" type="datetimeFigureOut">
              <a:rPr lang="fr-FR" smtClean="0"/>
              <a:pPr/>
              <a:t>11/10/2023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3C8CE2-97AF-4157-A989-72C176657F45}" type="slidenum">
              <a:rPr lang="fr-FR" smtClean="0"/>
              <a:pPr/>
              <a:t>‹N°›</a:t>
            </a:fld>
            <a:endParaRPr lang="fr-FR"/>
          </a:p>
        </p:txBody>
      </p:sp>
    </p:spTree>
    <p:extLst>
      <p:ext uri="{BB962C8B-B14F-4D97-AF65-F5344CB8AC3E}">
        <p14:creationId xmlns:p14="http://schemas.microsoft.com/office/powerpoint/2010/main" val="4181935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www.onisep.fr/Ressources/Univers-Formation/Formations/Lycees/bac-pro-conduite-de-productions-horticoles-arbres-arbustes-fruits-fleurs-legumes" TargetMode="External"/><Relationship Id="rId13" Type="http://schemas.openxmlformats.org/officeDocument/2006/relationships/hyperlink" Target="http://www.onisep.fr/Ressources/Univers-Formation/Formations/Lycees/bac-pro-conduite-et-gestion-de-l-entreprise-agricole" TargetMode="External"/><Relationship Id="rId3" Type="http://schemas.openxmlformats.org/officeDocument/2006/relationships/hyperlink" Target="http://www.onisep.fr/Ressources/Univers-Formation/Formations/Lycees/bac-pro-bio-industries-de-transformation" TargetMode="External"/><Relationship Id="rId7" Type="http://schemas.openxmlformats.org/officeDocument/2006/relationships/hyperlink" Target="http://www.onisep.fr/Ressources/Univers-Formation/Formations/Lycees/bac-pro-amenagements-paysagers" TargetMode="External"/><Relationship Id="rId12" Type="http://schemas.openxmlformats.org/officeDocument/2006/relationships/hyperlink" Target="http://www.onisep.fr/Ressources/Univers-Formation/Formations/Lycees/bac-pro-conduite-et-gestion-de-l-entreprise-hippique" TargetMode="External"/><Relationship Id="rId2" Type="http://schemas.openxmlformats.org/officeDocument/2006/relationships/slide" Target="../slides/slide41.xml"/><Relationship Id="rId16" Type="http://schemas.openxmlformats.org/officeDocument/2006/relationships/hyperlink" Target="http://www.onisep.fr/Ressources/Univers-Formation/Formations/Lycees/bac-pro-productions-aquacoles" TargetMode="External"/><Relationship Id="rId1" Type="http://schemas.openxmlformats.org/officeDocument/2006/relationships/notesMaster" Target="../notesMasters/notesMaster1.xml"/><Relationship Id="rId6" Type="http://schemas.openxmlformats.org/officeDocument/2006/relationships/hyperlink" Target="http://www.onisep.fr/Ressources/Univers-Formation/Formations/Lycees/bac-pro-technicien-conseil-vente-univers-jardinerie" TargetMode="External"/><Relationship Id="rId11" Type="http://schemas.openxmlformats.org/officeDocument/2006/relationships/hyperlink" Target="http://www.onisep.fr/Ressources/Univers-Formation/Formations/Lycees/bac-pro-agroequipement" TargetMode="External"/><Relationship Id="rId5" Type="http://schemas.openxmlformats.org/officeDocument/2006/relationships/hyperlink" Target="http://www.onisep.fr/Ressources/Univers-Formation/Formations/Lycees/bac-pro-technicien-conseil-vente-en-animalerie" TargetMode="External"/><Relationship Id="rId15" Type="http://schemas.openxmlformats.org/officeDocument/2006/relationships/hyperlink" Target="http://www.onisep.fr/Ressources/Univers-Formation/Formations/Lycees/bac-pro-conduite-et-gestion-d-une-entreprise-du-secteur-canin-et-felin" TargetMode="External"/><Relationship Id="rId10" Type="http://schemas.openxmlformats.org/officeDocument/2006/relationships/hyperlink" Target="http://www.onisep.fr/Ressources/Univers-Formation/Formations/Lycees/bac-pro-gestion-des-milieux-naturels-et-de-la-faune" TargetMode="External"/><Relationship Id="rId4" Type="http://schemas.openxmlformats.org/officeDocument/2006/relationships/hyperlink" Target="http://www.onisep.fr/Ressources/Univers-Formation/Formations/Lycees/bac-pro-laboratoire-controle-qualite" TargetMode="External"/><Relationship Id="rId9" Type="http://schemas.openxmlformats.org/officeDocument/2006/relationships/hyperlink" Target="http://www.onisep.fr/Ressources/Univers-Formation/Formations/Lycees/Bac-pro-Foret" TargetMode="External"/><Relationship Id="rId14" Type="http://schemas.openxmlformats.org/officeDocument/2006/relationships/hyperlink" Target="http://www.onisep.fr/Ressources/Univers-Formation/Formations/Lycees/bac-pro-conduite-et-gestion-de-l-entreprise-vitivinicole"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1</a:t>
            </a:fld>
            <a:endParaRPr lang="fr-FR"/>
          </a:p>
        </p:txBody>
      </p:sp>
    </p:spTree>
    <p:extLst>
      <p:ext uri="{BB962C8B-B14F-4D97-AF65-F5344CB8AC3E}">
        <p14:creationId xmlns:p14="http://schemas.microsoft.com/office/powerpoint/2010/main" val="34274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16</a:t>
            </a:fld>
            <a:endParaRPr lang="en-US" sz="1200" b="0"/>
          </a:p>
        </p:txBody>
      </p:sp>
    </p:spTree>
    <p:extLst>
      <p:ext uri="{BB962C8B-B14F-4D97-AF65-F5344CB8AC3E}">
        <p14:creationId xmlns:p14="http://schemas.microsoft.com/office/powerpoint/2010/main" val="4028266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17</a:t>
            </a:fld>
            <a:endParaRPr lang="en-US" sz="1200" b="0"/>
          </a:p>
        </p:txBody>
      </p:sp>
    </p:spTree>
    <p:extLst>
      <p:ext uri="{BB962C8B-B14F-4D97-AF65-F5344CB8AC3E}">
        <p14:creationId xmlns:p14="http://schemas.microsoft.com/office/powerpoint/2010/main" val="144708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18</a:t>
            </a:fld>
            <a:endParaRPr lang="en-US" sz="1200" b="0"/>
          </a:p>
        </p:txBody>
      </p:sp>
    </p:spTree>
    <p:extLst>
      <p:ext uri="{BB962C8B-B14F-4D97-AF65-F5344CB8AC3E}">
        <p14:creationId xmlns:p14="http://schemas.microsoft.com/office/powerpoint/2010/main" val="2132376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19</a:t>
            </a:fld>
            <a:endParaRPr lang="en-US" sz="1200" b="0"/>
          </a:p>
        </p:txBody>
      </p:sp>
    </p:spTree>
    <p:extLst>
      <p:ext uri="{BB962C8B-B14F-4D97-AF65-F5344CB8AC3E}">
        <p14:creationId xmlns:p14="http://schemas.microsoft.com/office/powerpoint/2010/main" val="2307213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dirty="0"/>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20</a:t>
            </a:fld>
            <a:endParaRPr lang="en-US" sz="1200" b="0"/>
          </a:p>
        </p:txBody>
      </p:sp>
    </p:spTree>
    <p:extLst>
      <p:ext uri="{BB962C8B-B14F-4D97-AF65-F5344CB8AC3E}">
        <p14:creationId xmlns:p14="http://schemas.microsoft.com/office/powerpoint/2010/main" val="3307576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21</a:t>
            </a:fld>
            <a:endParaRPr lang="en-US" sz="1200" b="0"/>
          </a:p>
        </p:txBody>
      </p:sp>
    </p:spTree>
    <p:extLst>
      <p:ext uri="{BB962C8B-B14F-4D97-AF65-F5344CB8AC3E}">
        <p14:creationId xmlns:p14="http://schemas.microsoft.com/office/powerpoint/2010/main" val="4111591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33C8CE2-97AF-4157-A989-72C176657F45}" type="slidenum">
              <a:rPr lang="fr-FR" smtClean="0"/>
              <a:pPr/>
              <a:t>22</a:t>
            </a:fld>
            <a:endParaRPr lang="fr-FR"/>
          </a:p>
        </p:txBody>
      </p:sp>
    </p:spTree>
    <p:extLst>
      <p:ext uri="{BB962C8B-B14F-4D97-AF65-F5344CB8AC3E}">
        <p14:creationId xmlns:p14="http://schemas.microsoft.com/office/powerpoint/2010/main" val="230568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http://www.nouvelle-voiepro.fr/</a:t>
            </a:r>
          </a:p>
          <a:p>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26</a:t>
            </a:fld>
            <a:endParaRPr lang="fr-FR"/>
          </a:p>
        </p:txBody>
      </p:sp>
    </p:spTree>
    <p:extLst>
      <p:ext uri="{BB962C8B-B14F-4D97-AF65-F5344CB8AC3E}">
        <p14:creationId xmlns:p14="http://schemas.microsoft.com/office/powerpoint/2010/main" val="2000144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94676A6-4A54-44A6-977D-EA62F4AA0A61}" type="slidenum">
              <a:rPr lang="fr-FR" smtClean="0"/>
              <a:pPr/>
              <a:t>28</a:t>
            </a:fld>
            <a:endParaRPr lang="fr-FR"/>
          </a:p>
        </p:txBody>
      </p:sp>
    </p:spTree>
    <p:extLst>
      <p:ext uri="{BB962C8B-B14F-4D97-AF65-F5344CB8AC3E}">
        <p14:creationId xmlns:p14="http://schemas.microsoft.com/office/powerpoint/2010/main" val="3398454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494676A6-4A54-44A6-977D-EA62F4AA0A61}" type="slidenum">
              <a:rPr lang="fr-FR" smtClean="0"/>
              <a:pPr/>
              <a:t>37</a:t>
            </a:fld>
            <a:endParaRPr lang="fr-FR"/>
          </a:p>
        </p:txBody>
      </p:sp>
    </p:spTree>
    <p:extLst>
      <p:ext uri="{BB962C8B-B14F-4D97-AF65-F5344CB8AC3E}">
        <p14:creationId xmlns:p14="http://schemas.microsoft.com/office/powerpoint/2010/main" val="231720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Je</a:t>
            </a:r>
            <a:r>
              <a:rPr lang="fr-FR" baseline="0" dirty="0" smtClean="0"/>
              <a:t> peux aussi faire le choix d’enseignement dans un lycée agricole.</a:t>
            </a:r>
            <a:r>
              <a:rPr lang="fr-FR"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Un accompagnement individualisé des élèves et une très bonne insertion professionnelle. L'enseignement agricole offre des formations à tous les niveaux, du CAP au diplôme d'ingénieur. Il forme, chaque année, 190000 élèves et étudiants.</a:t>
            </a:r>
          </a:p>
          <a:p>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2</a:t>
            </a:fld>
            <a:endParaRPr lang="fr-FR"/>
          </a:p>
        </p:txBody>
      </p:sp>
    </p:spTree>
    <p:extLst>
      <p:ext uri="{BB962C8B-B14F-4D97-AF65-F5344CB8AC3E}">
        <p14:creationId xmlns:p14="http://schemas.microsoft.com/office/powerpoint/2010/main" val="14709262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lvl="1">
              <a:buFont typeface="Wingdings" panose="05000000000000000000" pitchFamily="2" charset="2"/>
              <a:buChar char="q"/>
            </a:pPr>
            <a:r>
              <a:rPr lang="fr-FR" sz="1200" b="1" dirty="0"/>
              <a:t>La 2</a:t>
            </a:r>
            <a:r>
              <a:rPr lang="fr-FR" sz="1200" b="1" baseline="30000" dirty="0"/>
              <a:t>nde</a:t>
            </a:r>
            <a:r>
              <a:rPr lang="fr-FR" sz="1200" b="1" dirty="0"/>
              <a:t> pro Alimentation - Bio Industrie de laboratoire</a:t>
            </a:r>
          </a:p>
          <a:p>
            <a:pPr>
              <a:buFont typeface="Arial" panose="020B0604020202020204" pitchFamily="34" charset="0"/>
              <a:buChar char="•"/>
            </a:pPr>
            <a:r>
              <a:rPr lang="fr-FR" dirty="0">
                <a:hlinkClick r:id="rId3"/>
              </a:rPr>
              <a:t>Bio-industries de transformation</a:t>
            </a:r>
            <a:endParaRPr lang="fr-FR" dirty="0"/>
          </a:p>
          <a:p>
            <a:pPr>
              <a:buFont typeface="Arial" panose="020B0604020202020204" pitchFamily="34" charset="0"/>
              <a:buChar char="•"/>
            </a:pPr>
            <a:r>
              <a:rPr lang="fr-FR" dirty="0">
                <a:hlinkClick r:id="rId4"/>
              </a:rPr>
              <a:t>Laboratoire contrôle qualité</a:t>
            </a:r>
            <a:endParaRPr lang="fr-FR" sz="1200" dirty="0"/>
          </a:p>
          <a:p>
            <a:pPr lvl="1">
              <a:buFont typeface="Wingdings" panose="05000000000000000000" pitchFamily="2" charset="2"/>
              <a:buChar char="q"/>
            </a:pPr>
            <a:r>
              <a:rPr lang="fr-FR" sz="1200" b="1" dirty="0"/>
              <a:t>La 2</a:t>
            </a:r>
            <a:r>
              <a:rPr lang="fr-FR" sz="1200" b="1" baseline="30000" dirty="0"/>
              <a:t>nde</a:t>
            </a:r>
            <a:r>
              <a:rPr lang="fr-FR" sz="1200" b="1" dirty="0"/>
              <a:t> Pro Conseil vente</a:t>
            </a:r>
          </a:p>
          <a:p>
            <a:pPr>
              <a:buFont typeface="Arial" panose="020B0604020202020204" pitchFamily="34" charset="0"/>
              <a:buChar char="•"/>
            </a:pPr>
            <a:r>
              <a:rPr lang="fr-FR" dirty="0">
                <a:hlinkClick r:id="rId5"/>
              </a:rPr>
              <a:t>Technicien conseil vente en animalerie</a:t>
            </a:r>
            <a:endParaRPr lang="fr-FR" dirty="0"/>
          </a:p>
          <a:p>
            <a:pPr>
              <a:buFont typeface="Arial" panose="020B0604020202020204" pitchFamily="34" charset="0"/>
              <a:buChar char="•"/>
            </a:pPr>
            <a:r>
              <a:rPr lang="fr-FR" dirty="0"/>
              <a:t>Technicien conseil vente en alimentation</a:t>
            </a:r>
          </a:p>
          <a:p>
            <a:pPr>
              <a:buFont typeface="Arial" panose="020B0604020202020204" pitchFamily="34" charset="0"/>
              <a:buChar char="•"/>
            </a:pPr>
            <a:r>
              <a:rPr lang="fr-FR" dirty="0">
                <a:hlinkClick r:id="rId6"/>
              </a:rPr>
              <a:t>Technicien conseil vente univers jardinerie</a:t>
            </a:r>
            <a:endParaRPr lang="fr-FR" dirty="0"/>
          </a:p>
          <a:p>
            <a:pPr lvl="1">
              <a:buFont typeface="Wingdings" panose="05000000000000000000" pitchFamily="2" charset="2"/>
              <a:buChar char="q"/>
            </a:pPr>
            <a:r>
              <a:rPr lang="fr-FR" sz="1200" b="1" dirty="0"/>
              <a:t>La 2</a:t>
            </a:r>
            <a:r>
              <a:rPr lang="fr-FR" sz="1200" b="1" baseline="30000" dirty="0"/>
              <a:t>nde</a:t>
            </a:r>
            <a:r>
              <a:rPr lang="fr-FR" sz="1200" b="1" dirty="0"/>
              <a:t> pro  Nature- Jardin- Paysage- Forêt</a:t>
            </a:r>
          </a:p>
          <a:p>
            <a:pPr>
              <a:buFont typeface="Arial" panose="020B0604020202020204" pitchFamily="34" charset="0"/>
              <a:buChar char="•"/>
            </a:pPr>
            <a:r>
              <a:rPr lang="fr-FR" dirty="0">
                <a:hlinkClick r:id="rId7"/>
              </a:rPr>
              <a:t>Aménagements paysagers</a:t>
            </a:r>
            <a:endParaRPr lang="fr-FR" dirty="0"/>
          </a:p>
          <a:p>
            <a:pPr>
              <a:buFont typeface="Arial" panose="020B0604020202020204" pitchFamily="34" charset="0"/>
              <a:buChar char="•"/>
            </a:pPr>
            <a:r>
              <a:rPr lang="fr-FR" dirty="0">
                <a:hlinkClick r:id="rId8"/>
              </a:rPr>
              <a:t>Conduite de productions horticoles (arbres, arbustes, fruits, fleurs, légumes)</a:t>
            </a:r>
            <a:endParaRPr lang="fr-FR" dirty="0"/>
          </a:p>
          <a:p>
            <a:pPr>
              <a:buFont typeface="Arial" panose="020B0604020202020204" pitchFamily="34" charset="0"/>
              <a:buChar char="•"/>
            </a:pPr>
            <a:r>
              <a:rPr lang="fr-FR" dirty="0">
                <a:hlinkClick r:id="rId9"/>
              </a:rPr>
              <a:t>Forêt</a:t>
            </a:r>
            <a:endParaRPr lang="fr-FR" dirty="0"/>
          </a:p>
          <a:p>
            <a:pPr>
              <a:buFont typeface="Arial" panose="020B0604020202020204" pitchFamily="34" charset="0"/>
              <a:buChar char="•"/>
            </a:pPr>
            <a:r>
              <a:rPr lang="fr-FR" dirty="0">
                <a:hlinkClick r:id="rId10"/>
              </a:rPr>
              <a:t>Gestion des milieux naturels et de la faune</a:t>
            </a:r>
            <a:endParaRPr lang="fr-FR" sz="1200" b="1" dirty="0"/>
          </a:p>
          <a:p>
            <a:pPr lvl="1">
              <a:buFont typeface="Wingdings" panose="05000000000000000000" pitchFamily="2" charset="2"/>
              <a:buChar char="q"/>
            </a:pPr>
            <a:r>
              <a:rPr lang="fr-FR" sz="1200" b="1" dirty="0"/>
              <a:t>La 2</a:t>
            </a:r>
            <a:r>
              <a:rPr lang="fr-FR" sz="1200" b="1" baseline="30000" dirty="0"/>
              <a:t>nde</a:t>
            </a:r>
            <a:r>
              <a:rPr lang="fr-FR" sz="1200" b="1" dirty="0"/>
              <a:t> pro Productions</a:t>
            </a:r>
            <a:endParaRPr lang="fr-FR" sz="1200" dirty="0"/>
          </a:p>
          <a:p>
            <a:pPr>
              <a:buFont typeface="Arial" panose="020B0604020202020204" pitchFamily="34" charset="0"/>
              <a:buChar char="•"/>
            </a:pPr>
            <a:r>
              <a:rPr lang="fr-FR" dirty="0">
                <a:hlinkClick r:id="rId11"/>
              </a:rPr>
              <a:t>Agroéquipement</a:t>
            </a:r>
            <a:endParaRPr lang="fr-FR" dirty="0"/>
          </a:p>
          <a:p>
            <a:pPr>
              <a:buFont typeface="Arial" panose="020B0604020202020204" pitchFamily="34" charset="0"/>
              <a:buChar char="•"/>
            </a:pPr>
            <a:r>
              <a:rPr lang="fr-FR" dirty="0">
                <a:hlinkClick r:id="rId8"/>
              </a:rPr>
              <a:t>Conduite de productions horticoles (arbres, arbustes, fruits, fleurs, légumes)</a:t>
            </a:r>
            <a:endParaRPr lang="fr-FR" dirty="0"/>
          </a:p>
          <a:p>
            <a:pPr>
              <a:buFont typeface="Arial" panose="020B0604020202020204" pitchFamily="34" charset="0"/>
              <a:buChar char="•"/>
            </a:pPr>
            <a:r>
              <a:rPr lang="fr-FR" dirty="0">
                <a:hlinkClick r:id="rId12"/>
              </a:rPr>
              <a:t>Conduite et gestion de l'entreprise hippique</a:t>
            </a:r>
            <a:endParaRPr lang="fr-FR" dirty="0"/>
          </a:p>
          <a:p>
            <a:pPr>
              <a:buFont typeface="Arial" panose="020B0604020202020204" pitchFamily="34" charset="0"/>
              <a:buChar char="•"/>
            </a:pPr>
            <a:r>
              <a:rPr lang="fr-FR" dirty="0">
                <a:hlinkClick r:id="rId13"/>
              </a:rPr>
              <a:t>Conduite et gestion de l'entreprise agricole</a:t>
            </a:r>
            <a:endParaRPr lang="fr-FR" dirty="0"/>
          </a:p>
          <a:p>
            <a:pPr>
              <a:buFont typeface="Arial" panose="020B0604020202020204" pitchFamily="34" charset="0"/>
              <a:buChar char="•"/>
            </a:pPr>
            <a:r>
              <a:rPr lang="fr-FR" dirty="0">
                <a:hlinkClick r:id="rId14"/>
              </a:rPr>
              <a:t>Conduite et gestion de l'entreprise vitivinicole</a:t>
            </a:r>
            <a:endParaRPr lang="fr-FR" dirty="0"/>
          </a:p>
          <a:p>
            <a:pPr>
              <a:buFont typeface="Arial" panose="020B0604020202020204" pitchFamily="34" charset="0"/>
              <a:buChar char="•"/>
            </a:pPr>
            <a:r>
              <a:rPr lang="fr-FR" dirty="0">
                <a:hlinkClick r:id="rId15"/>
              </a:rPr>
              <a:t>Conduite et gestion d'une entreprise du secteur canin et félin</a:t>
            </a:r>
            <a:endParaRPr lang="fr-FR" dirty="0"/>
          </a:p>
          <a:p>
            <a:pPr>
              <a:buFont typeface="Arial" panose="020B0604020202020204" pitchFamily="34" charset="0"/>
              <a:buChar char="•"/>
            </a:pPr>
            <a:r>
              <a:rPr lang="fr-FR" dirty="0">
                <a:hlinkClick r:id="rId16"/>
              </a:rPr>
              <a:t>Productions aquacoles</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41</a:t>
            </a:fld>
            <a:endParaRPr lang="fr-FR"/>
          </a:p>
        </p:txBody>
      </p:sp>
    </p:spTree>
    <p:extLst>
      <p:ext uri="{BB962C8B-B14F-4D97-AF65-F5344CB8AC3E}">
        <p14:creationId xmlns:p14="http://schemas.microsoft.com/office/powerpoint/2010/main" val="2183744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lIns="0" tIns="0" rIns="0" bIns="0" anchor="b" anchorCtr="0">
            <a:noAutofit/>
          </a:bodyPr>
          <a:lstStyle/>
          <a:p>
            <a:pPr lvl="0"/>
            <a:fld id="{34466322-F7E0-45F0-A02D-C31295EC8E8A}" type="slidenum">
              <a:rPr/>
              <a:pPr lvl="0"/>
              <a:t>44</a:t>
            </a:fld>
            <a:endParaRPr lang="fr-FR"/>
          </a:p>
        </p:txBody>
      </p:sp>
      <p:sp>
        <p:nvSpPr>
          <p:cNvPr id="2" name="Espace réservé de l'image des diapositives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7033198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lIns="0" tIns="0" rIns="0" bIns="0" anchor="b" anchorCtr="0">
            <a:noAutofit/>
          </a:bodyPr>
          <a:lstStyle/>
          <a:p>
            <a:pPr lvl="0"/>
            <a:fld id="{54857DDE-D270-40E3-85CA-FE8B99C7DC65}" type="slidenum">
              <a:rPr/>
              <a:pPr lvl="0"/>
              <a:t>45</a:t>
            </a:fld>
            <a:endParaRPr lang="fr-FR"/>
          </a:p>
        </p:txBody>
      </p:sp>
      <p:sp>
        <p:nvSpPr>
          <p:cNvPr id="2" name="Espace réservé de l'image des diapositives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2831242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lIns="0" tIns="0" rIns="0" bIns="0" anchor="b" anchorCtr="0">
            <a:noAutofit/>
          </a:bodyPr>
          <a:lstStyle/>
          <a:p>
            <a:pPr lvl="0"/>
            <a:fld id="{9AA3391B-A062-4119-A5F6-F659CCAC18AC}" type="slidenum">
              <a:rPr/>
              <a:pPr lvl="0"/>
              <a:t>46</a:t>
            </a:fld>
            <a:endParaRPr lang="fr-FR"/>
          </a:p>
        </p:txBody>
      </p:sp>
      <p:sp>
        <p:nvSpPr>
          <p:cNvPr id="2" name="Espace réservé de l'image des diapositives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104106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lIns="0" tIns="0" rIns="0" bIns="0" anchor="b" anchorCtr="0">
            <a:noAutofit/>
          </a:bodyPr>
          <a:lstStyle/>
          <a:p>
            <a:pPr lvl="0"/>
            <a:fld id="{402B81FD-C918-4E37-827D-43E8E59FE0C9}" type="slidenum">
              <a:rPr/>
              <a:pPr lvl="0"/>
              <a:t>47</a:t>
            </a:fld>
            <a:endParaRPr lang="fr-FR"/>
          </a:p>
        </p:txBody>
      </p:sp>
      <p:sp>
        <p:nvSpPr>
          <p:cNvPr id="2" name="Espace réservé de l'image des diapositives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996780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Contexte :</a:t>
            </a:r>
            <a:r>
              <a:rPr lang="fr-FR" baseline="0" dirty="0"/>
              <a:t> l’année de troisième, un palier d’orientation</a:t>
            </a:r>
            <a:endParaRPr lang="fr-FR" dirty="0"/>
          </a:p>
          <a:p>
            <a:r>
              <a:rPr lang="fr-FR" dirty="0"/>
              <a:t>Objectif :</a:t>
            </a:r>
            <a:r>
              <a:rPr lang="fr-FR" baseline="0" dirty="0"/>
              <a:t> passation d’un quiz pour que les élèves puissent vérifier leur niveau d’information sur le post-troisième et commencent progressivement à amorcer une réflexion sur leur choix d’orientation</a:t>
            </a:r>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49</a:t>
            </a:fld>
            <a:endParaRPr lang="fr-FR"/>
          </a:p>
        </p:txBody>
      </p:sp>
    </p:spTree>
    <p:extLst>
      <p:ext uri="{BB962C8B-B14F-4D97-AF65-F5344CB8AC3E}">
        <p14:creationId xmlns:p14="http://schemas.microsoft.com/office/powerpoint/2010/main" val="367669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33C8CE2-97AF-4157-A989-72C176657F45}" type="slidenum">
              <a:rPr lang="fr-FR" smtClean="0"/>
              <a:pPr/>
              <a:t>4</a:t>
            </a:fld>
            <a:endParaRPr lang="fr-FR"/>
          </a:p>
        </p:txBody>
      </p:sp>
    </p:spTree>
    <p:extLst>
      <p:ext uri="{BB962C8B-B14F-4D97-AF65-F5344CB8AC3E}">
        <p14:creationId xmlns:p14="http://schemas.microsoft.com/office/powerpoint/2010/main" val="3421902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E499E00E-2A03-4393-AB8E-469E6600336E}" type="slidenum">
              <a:rPr lang="fr-FR" smtClean="0"/>
              <a:pPr/>
              <a:t>5</a:t>
            </a:fld>
            <a:endParaRPr lang="fr-FR"/>
          </a:p>
        </p:txBody>
      </p:sp>
    </p:spTree>
    <p:extLst>
      <p:ext uri="{BB962C8B-B14F-4D97-AF65-F5344CB8AC3E}">
        <p14:creationId xmlns:p14="http://schemas.microsoft.com/office/powerpoint/2010/main" val="3913003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b="1" dirty="0"/>
              <a:t>*Les demandes hors lycée de secteur sont soumises à demande de dérogation (capacité limitée)</a:t>
            </a:r>
          </a:p>
          <a:p>
            <a:r>
              <a:rPr lang="fr-FR" dirty="0"/>
              <a:t>Les lycées adossés aux options sont donnés à titre d’exemple. D’autres établissements peuvent les proposer :</a:t>
            </a:r>
          </a:p>
          <a:p>
            <a:endParaRPr lang="fr-FR" dirty="0"/>
          </a:p>
          <a:p>
            <a:r>
              <a:rPr lang="fr-FR" dirty="0"/>
              <a:t>Il existe des sections particulières (démarches à anticiper en allant sur les sites des établissements) :</a:t>
            </a:r>
          </a:p>
          <a:p>
            <a:r>
              <a:rPr lang="fr-FR" dirty="0"/>
              <a:t>Sections internationales (OIB anglais au lycée V. Hugo) et Espagnol (au lycée St Sernin)</a:t>
            </a:r>
          </a:p>
          <a:p>
            <a:r>
              <a:rPr lang="fr-FR" dirty="0"/>
              <a:t>Section binationales (Abibac/ </a:t>
            </a:r>
            <a:r>
              <a:rPr lang="fr-FR" dirty="0" err="1"/>
              <a:t>Esabac</a:t>
            </a:r>
            <a:r>
              <a:rPr lang="fr-FR" dirty="0"/>
              <a:t>/Bachibac)</a:t>
            </a:r>
          </a:p>
          <a:p>
            <a:r>
              <a:rPr lang="fr-FR" dirty="0"/>
              <a:t>Section sportives</a:t>
            </a:r>
          </a:p>
          <a:p>
            <a:r>
              <a:rPr lang="fr-FR" dirty="0"/>
              <a:t>Sections européennes </a:t>
            </a:r>
          </a:p>
          <a:p>
            <a:r>
              <a:rPr lang="fr-FR" dirty="0"/>
              <a:t>2de spécifique théâtre musique et danse lycée St Sernin</a:t>
            </a:r>
          </a:p>
        </p:txBody>
      </p:sp>
      <p:sp>
        <p:nvSpPr>
          <p:cNvPr id="4" name="Espace réservé du numéro de diapositive 3"/>
          <p:cNvSpPr>
            <a:spLocks noGrp="1"/>
          </p:cNvSpPr>
          <p:nvPr>
            <p:ph type="sldNum" sz="quarter" idx="5"/>
          </p:nvPr>
        </p:nvSpPr>
        <p:spPr/>
        <p:txBody>
          <a:bodyPr/>
          <a:lstStyle/>
          <a:p>
            <a:fld id="{833C8CE2-97AF-4157-A989-72C176657F45}" type="slidenum">
              <a:rPr lang="fr-FR" smtClean="0"/>
              <a:pPr/>
              <a:t>6</a:t>
            </a:fld>
            <a:endParaRPr lang="fr-FR"/>
          </a:p>
        </p:txBody>
      </p:sp>
    </p:spTree>
    <p:extLst>
      <p:ext uri="{BB962C8B-B14F-4D97-AF65-F5344CB8AC3E}">
        <p14:creationId xmlns:p14="http://schemas.microsoft.com/office/powerpoint/2010/main" val="2693776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En seconde, une réorientation en voie professionnelle peut-être être envisagée mais ce n’est pas une voie d’orientation (il existe des passerelles)</a:t>
            </a:r>
          </a:p>
        </p:txBody>
      </p:sp>
      <p:sp>
        <p:nvSpPr>
          <p:cNvPr id="4" name="Espace réservé du numéro de diapositive 3"/>
          <p:cNvSpPr>
            <a:spLocks noGrp="1"/>
          </p:cNvSpPr>
          <p:nvPr>
            <p:ph type="sldNum" sz="quarter" idx="5"/>
          </p:nvPr>
        </p:nvSpPr>
        <p:spPr/>
        <p:txBody>
          <a:bodyPr/>
          <a:lstStyle/>
          <a:p>
            <a:fld id="{833C8CE2-97AF-4157-A989-72C176657F45}" type="slidenum">
              <a:rPr lang="fr-FR" smtClean="0"/>
              <a:pPr/>
              <a:t>7</a:t>
            </a:fld>
            <a:endParaRPr lang="fr-FR"/>
          </a:p>
        </p:txBody>
      </p:sp>
    </p:spTree>
    <p:extLst>
      <p:ext uri="{BB962C8B-B14F-4D97-AF65-F5344CB8AC3E}">
        <p14:creationId xmlns:p14="http://schemas.microsoft.com/office/powerpoint/2010/main" val="1962348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xfrm>
            <a:off x="381000" y="685800"/>
            <a:ext cx="6096000" cy="3429000"/>
          </a:xfrm>
          <a:ln/>
        </p:spPr>
      </p:sp>
      <p:sp>
        <p:nvSpPr>
          <p:cNvPr id="55299" name="Espace réservé des commentaires 2"/>
          <p:cNvSpPr>
            <a:spLocks noGrp="1"/>
          </p:cNvSpPr>
          <p:nvPr>
            <p:ph type="body" idx="1"/>
          </p:nvPr>
        </p:nvSpPr>
        <p:spPr>
          <a:noFill/>
          <a:ln/>
        </p:spPr>
        <p:txBody>
          <a:bodyPr/>
          <a:lstStyle/>
          <a:p>
            <a:endParaRPr lang="fr-FR" dirty="0"/>
          </a:p>
        </p:txBody>
      </p:sp>
      <p:sp>
        <p:nvSpPr>
          <p:cNvPr id="55300" name="Espace réservé du numéro de diapositive 3"/>
          <p:cNvSpPr>
            <a:spLocks noGrp="1"/>
          </p:cNvSpPr>
          <p:nvPr>
            <p:ph type="sldNum" sz="quarter" idx="5"/>
          </p:nvPr>
        </p:nvSpPr>
        <p:spPr>
          <a:noFill/>
        </p:spPr>
        <p:txBody>
          <a:bodyPr/>
          <a:lstStyle/>
          <a:p>
            <a:fld id="{8D824579-5FCB-49C6-A4A5-38DB193E3378}" type="slidenum">
              <a:rPr lang="en-US" smtClean="0"/>
              <a:pPr/>
              <a:t>13</a:t>
            </a:fld>
            <a:endParaRPr lang="en-US"/>
          </a:p>
        </p:txBody>
      </p:sp>
    </p:spTree>
    <p:extLst>
      <p:ext uri="{BB962C8B-B14F-4D97-AF65-F5344CB8AC3E}">
        <p14:creationId xmlns:p14="http://schemas.microsoft.com/office/powerpoint/2010/main" val="363431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14</a:t>
            </a:fld>
            <a:endParaRPr lang="en-US" sz="1200" b="0"/>
          </a:p>
        </p:txBody>
      </p:sp>
    </p:spTree>
    <p:extLst>
      <p:ext uri="{BB962C8B-B14F-4D97-AF65-F5344CB8AC3E}">
        <p14:creationId xmlns:p14="http://schemas.microsoft.com/office/powerpoint/2010/main" val="669075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xfrm>
            <a:off x="381000" y="685800"/>
            <a:ext cx="6096000" cy="3429000"/>
          </a:xfrm>
          <a:ln/>
        </p:spPr>
      </p:sp>
      <p:sp>
        <p:nvSpPr>
          <p:cNvPr id="54275" name="Espace réservé des commentaires 2"/>
          <p:cNvSpPr>
            <a:spLocks noGrp="1"/>
          </p:cNvSpPr>
          <p:nvPr>
            <p:ph type="body" idx="1"/>
          </p:nvPr>
        </p:nvSpPr>
        <p:spPr>
          <a:noFill/>
          <a:ln/>
        </p:spPr>
        <p:txBody>
          <a:bodyPr/>
          <a:lstStyle/>
          <a:p>
            <a:endParaRPr lang="fr-FR"/>
          </a:p>
        </p:txBody>
      </p:sp>
      <p:sp>
        <p:nvSpPr>
          <p:cNvPr id="54276" name="Espace réservé du numéro de diapositive 3"/>
          <p:cNvSpPr txBox="1">
            <a:spLocks noGrp="1"/>
          </p:cNvSpPr>
          <p:nvPr/>
        </p:nvSpPr>
        <p:spPr bwMode="auto">
          <a:xfrm>
            <a:off x="3919086" y="8000452"/>
            <a:ext cx="2998173" cy="421153"/>
          </a:xfrm>
          <a:prstGeom prst="rect">
            <a:avLst/>
          </a:prstGeom>
          <a:noFill/>
          <a:ln w="9525">
            <a:noFill/>
            <a:miter lim="800000"/>
            <a:headEnd/>
            <a:tailEnd/>
          </a:ln>
        </p:spPr>
        <p:txBody>
          <a:bodyPr anchor="b"/>
          <a:lstStyle/>
          <a:p>
            <a:pPr algn="r"/>
            <a:fld id="{9CA2095A-E592-4668-8582-AB5734268010}" type="slidenum">
              <a:rPr lang="en-US" sz="1200" b="0"/>
              <a:pPr algn="r"/>
              <a:t>15</a:t>
            </a:fld>
            <a:endParaRPr lang="en-US" sz="1200" b="0"/>
          </a:p>
        </p:txBody>
      </p:sp>
    </p:spTree>
    <p:extLst>
      <p:ext uri="{BB962C8B-B14F-4D97-AF65-F5344CB8AC3E}">
        <p14:creationId xmlns:p14="http://schemas.microsoft.com/office/powerpoint/2010/main" val="1925803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30" name="Date Placeholder 29"/>
          <p:cNvSpPr>
            <a:spLocks noGrp="1"/>
          </p:cNvSpPr>
          <p:nvPr>
            <p:ph type="dt" sz="half" idx="10"/>
          </p:nvPr>
        </p:nvSpPr>
        <p:spPr/>
        <p:txBody>
          <a:bodyPr/>
          <a:lstStyle/>
          <a:p>
            <a:fld id="{A76EB9D5-7E1A-4433-8B21-2237CC26FA2C}" type="datetimeFigureOut">
              <a:rPr lang="en-US" smtClean="0"/>
              <a:pPr/>
              <a:t>10/11/2023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62598A19-B9D6-4696-A74D-9FEF900C8B6A}" type="datetimeFigureOut">
              <a:rPr lang="en-US" smtClean="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fr-FR" smtClean="0"/>
              <a:t>Modifiez le style du titre</a:t>
            </a:r>
            <a:endParaRPr kumimoji="0"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9A205100-39B0-4914-BBD6-34F267582565}" type="datetimeFigureOut">
              <a:rPr lang="en-US" smtClean="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43A5C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43A5C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5">
            <a:extLst>
              <a:ext uri="{FF2B5EF4-FFF2-40B4-BE49-F238E27FC236}">
                <a16:creationId xmlns:a16="http://schemas.microsoft.com/office/drawing/2014/main" id="{91C89364-9C4D-492A-A46B-CECF9252A089}"/>
              </a:ext>
            </a:extLst>
          </p:cNvPr>
          <p:cNvSpPr>
            <a:spLocks noGrp="1"/>
          </p:cNvSpPr>
          <p:nvPr>
            <p:ph type="sldNum" sz="quarter" idx="14"/>
          </p:nvPr>
        </p:nvSpPr>
        <p:spPr/>
        <p:txBody>
          <a:bodyPr/>
          <a:lstStyle>
            <a:lvl1pPr>
              <a:defRPr/>
            </a:lvl1pPr>
          </a:lstStyle>
          <a:p>
            <a:pPr>
              <a:defRPr/>
            </a:pPr>
            <a:fld id="{4ADF88B2-321C-49DA-987D-872DF5C59AFA}" type="slidenum">
              <a:rPr lang="fr-FR" altLang="fr-FR"/>
              <a:pPr>
                <a:defRPr/>
              </a:pPr>
              <a:t>‹N°›</a:t>
            </a:fld>
            <a:endParaRPr lang="fr-FR" altLang="fr-FR"/>
          </a:p>
        </p:txBody>
      </p:sp>
    </p:spTree>
    <p:extLst>
      <p:ext uri="{BB962C8B-B14F-4D97-AF65-F5344CB8AC3E}">
        <p14:creationId xmlns:p14="http://schemas.microsoft.com/office/powerpoint/2010/main" val="676530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Content Placeholder 2"/>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539EF837-FEDB-44F2-8FB5-4F56FC548A33}" type="datetimeFigureOut">
              <a:rPr lang="en-US" smtClean="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Date Placeholder 3"/>
          <p:cNvSpPr>
            <a:spLocks noGrp="1"/>
          </p:cNvSpPr>
          <p:nvPr>
            <p:ph type="dt" sz="half" idx="10"/>
          </p:nvPr>
        </p:nvSpPr>
        <p:spPr/>
        <p:txBody>
          <a:bodyPr/>
          <a:lstStyle/>
          <a:p>
            <a:fld id="{4EC2AB55-62C0-407E-B706-C907B44B0BFC}" type="datetimeFigureOut">
              <a:rPr lang="en-US" smtClean="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fr-FR" smtClean="0"/>
              <a:t>Modifiez le style du titre</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69FBB33F-FEF5-4E73-A5F9-307689FE77C6}" type="datetimeFigureOut">
              <a:rPr lang="en-US" smtClean="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Date Placeholder 6"/>
          <p:cNvSpPr>
            <a:spLocks noGrp="1"/>
          </p:cNvSpPr>
          <p:nvPr>
            <p:ph type="dt" sz="half" idx="10"/>
          </p:nvPr>
        </p:nvSpPr>
        <p:spPr/>
        <p:txBody>
          <a:bodyPr/>
          <a:lstStyle/>
          <a:p>
            <a:fld id="{A64B5FA4-F0B8-4D71-BC92-932E3A1502F8}" type="datetimeFigureOut">
              <a:rPr lang="en-US" smtClean="0"/>
              <a:pPr/>
              <a:t>10/11/2023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Date Placeholder 2"/>
          <p:cNvSpPr>
            <a:spLocks noGrp="1"/>
          </p:cNvSpPr>
          <p:nvPr>
            <p:ph type="dt" sz="half" idx="10"/>
          </p:nvPr>
        </p:nvSpPr>
        <p:spPr/>
        <p:txBody>
          <a:bodyPr/>
          <a:lstStyle/>
          <a:p>
            <a:fld id="{4FD89F80-C2CE-4D6A-80E4-D3515AD92BC6}" type="datetimeFigureOut">
              <a:rPr lang="en-US" smtClean="0"/>
              <a:pPr/>
              <a:t>10/11/2023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4220E-EF40-477E-B84C-637FC7CE78DB}" type="datetimeFigureOut">
              <a:rPr lang="en-US" smtClean="0"/>
              <a:pPr/>
              <a:t>10/11/2023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Modifiez les styles du texte du masque</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FD0B8D63-E026-4E54-B301-C824E1BD14F3}" type="datetimeFigureOut">
              <a:rPr lang="en-US" smtClean="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fr-FR" smtClean="0"/>
              <a:t>Modifiez le style du titre</a:t>
            </a:r>
            <a:endParaRPr kumimoji="0" lang="en-US"/>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
        <p:nvSpPr>
          <p:cNvPr id="5" name="Date Placeholder 4"/>
          <p:cNvSpPr>
            <a:spLocks noGrp="1"/>
          </p:cNvSpPr>
          <p:nvPr>
            <p:ph type="dt" sz="half" idx="10"/>
          </p:nvPr>
        </p:nvSpPr>
        <p:spPr/>
        <p:txBody>
          <a:bodyPr/>
          <a:lstStyle/>
          <a:p>
            <a:fld id="{6C423185-9573-406A-8068-0AB4F2335019}" type="datetimeFigureOut">
              <a:rPr lang="en-US" smtClean="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69600" y="6356351"/>
            <a:ext cx="812800" cy="365125"/>
          </a:xfrm>
        </p:spPr>
        <p:txBody>
          <a:bodyPr/>
          <a:lstStyle/>
          <a:p>
            <a:fld id="{4FAB73BC-B049-4115-A692-8D63A059BFB8}" type="slidenum">
              <a:rPr lang="en-US" smtClean="0"/>
              <a:pPr/>
              <a:t>‹N°›</a:t>
            </a:fld>
            <a:endParaRPr lang="en-US" dirty="0"/>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fr-FR" smtClean="0"/>
              <a:t>Modifiez le style du titre</a:t>
            </a:r>
            <a:endParaRPr kumimoji="0"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C5516DA-9D86-4E1E-A623-C11F9F74EB59}" type="datetimeFigureOut">
              <a:rPr lang="en-US" smtClean="0"/>
              <a:pPr/>
              <a:t>10/11/2023</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FAB73BC-B049-4115-A692-8D63A059BFB8}" type="slidenum">
              <a:rPr lang="en-US" smtClean="0"/>
              <a:pPr/>
              <a:t>‹N°›</a:t>
            </a:fld>
            <a:endParaRPr lang="en-US" dirty="0"/>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 id="2147484104" r:id="rId12"/>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5.xml"/><Relationship Id="rId7" Type="http://schemas.openxmlformats.org/officeDocument/2006/relationships/image" Target="../media/image21.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10" Type="http://schemas.microsoft.com/office/2007/relationships/hdphoto" Target="../media/hdphoto2.wdp"/><Relationship Id="rId4" Type="http://schemas.openxmlformats.org/officeDocument/2006/relationships/diagramQuickStyle" Target="../diagrams/quickStyle5.xml"/><Relationship Id="rId9" Type="http://schemas.openxmlformats.org/officeDocument/2006/relationships/image" Target="../media/image2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7.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 Id="rId9" Type="http://schemas.openxmlformats.org/officeDocument/2006/relationships/image" Target="../media/image79.jpeg"/></Relationships>
</file>

<file path=ppt/slides/_rels/slide37.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84.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png"/><Relationship Id="rId4" Type="http://schemas.openxmlformats.org/officeDocument/2006/relationships/image" Target="../media/image81.jpeg"/></Relationships>
</file>

<file path=ppt/slides/_rels/slide38.xml.rels><?xml version="1.0" encoding="UTF-8" standalone="yes"?>
<Relationships xmlns="http://schemas.openxmlformats.org/package/2006/relationships"><Relationship Id="rId3" Type="http://schemas.openxmlformats.org/officeDocument/2006/relationships/image" Target="../media/image86.jpeg"/><Relationship Id="rId7" Type="http://schemas.openxmlformats.org/officeDocument/2006/relationships/image" Target="../media/image90.jpeg"/><Relationship Id="rId2" Type="http://schemas.openxmlformats.org/officeDocument/2006/relationships/image" Target="../media/image85.jpeg"/><Relationship Id="rId1" Type="http://schemas.openxmlformats.org/officeDocument/2006/relationships/slideLayout" Target="../slideLayouts/slideLayout7.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39.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2.jpeg"/><Relationship Id="rId7" Type="http://schemas.openxmlformats.org/officeDocument/2006/relationships/image" Target="../media/image96.jpeg"/><Relationship Id="rId2" Type="http://schemas.openxmlformats.org/officeDocument/2006/relationships/image" Target="../media/image91.jpeg"/><Relationship Id="rId1" Type="http://schemas.openxmlformats.org/officeDocument/2006/relationships/slideLayout" Target="../slideLayouts/slideLayout7.xml"/><Relationship Id="rId6" Type="http://schemas.openxmlformats.org/officeDocument/2006/relationships/image" Target="../media/image95.jpeg"/><Relationship Id="rId5" Type="http://schemas.openxmlformats.org/officeDocument/2006/relationships/image" Target="../media/image94.jpeg"/><Relationship Id="rId4" Type="http://schemas.openxmlformats.org/officeDocument/2006/relationships/image" Target="../media/image9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7.xml"/><Relationship Id="rId4" Type="http://schemas.openxmlformats.org/officeDocument/2006/relationships/image" Target="../media/image100.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hyperlink" Target="http://www.secondes-premieres2020-2020.fr/" TargetMode="External"/><Relationship Id="rId13" Type="http://schemas.openxmlformats.org/officeDocument/2006/relationships/image" Target="../media/image107.png"/><Relationship Id="rId3" Type="http://schemas.openxmlformats.org/officeDocument/2006/relationships/image" Target="../media/image102.jpeg"/><Relationship Id="rId7" Type="http://schemas.openxmlformats.org/officeDocument/2006/relationships/hyperlink" Target="http://www.onisep.fr/" TargetMode="External"/><Relationship Id="rId12" Type="http://schemas.openxmlformats.org/officeDocument/2006/relationships/image" Target="../media/image106.png"/><Relationship Id="rId2" Type="http://schemas.openxmlformats.org/officeDocument/2006/relationships/image" Target="../media/image101.png"/><Relationship Id="rId1" Type="http://schemas.openxmlformats.org/officeDocument/2006/relationships/slideLayout" Target="../slideLayouts/slideLayout12.xml"/><Relationship Id="rId6" Type="http://schemas.openxmlformats.org/officeDocument/2006/relationships/image" Target="../media/image104.png"/><Relationship Id="rId11" Type="http://schemas.openxmlformats.org/officeDocument/2006/relationships/image" Target="../media/image105.png"/><Relationship Id="rId5" Type="http://schemas.openxmlformats.org/officeDocument/2006/relationships/image" Target="../media/image103.png"/><Relationship Id="rId10" Type="http://schemas.openxmlformats.org/officeDocument/2006/relationships/hyperlink" Target="http://www.nouvelle-voiepro.fr/" TargetMode="External"/><Relationship Id="rId4" Type="http://schemas.openxmlformats.org/officeDocument/2006/relationships/hyperlink" Target="http://www.horizons21.fr/" TargetMode="External"/><Relationship Id="rId9" Type="http://schemas.openxmlformats.org/officeDocument/2006/relationships/hyperlink" Target="http://www.quandjepasselebac.education.fr/"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0.svg"/><Relationship Id="rId4" Type="http://schemas.openxmlformats.org/officeDocument/2006/relationships/image" Target="../media/image109.png"/></Relationships>
</file>

<file path=ppt/slides/_rels/slide5.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EC932C5-4BF6-4FF9-BA27-B881478E876A}"/>
              </a:ext>
            </a:extLst>
          </p:cNvPr>
          <p:cNvSpPr>
            <a:spLocks noGrp="1"/>
          </p:cNvSpPr>
          <p:nvPr>
            <p:ph type="title"/>
          </p:nvPr>
        </p:nvSpPr>
        <p:spPr/>
        <p:txBody>
          <a:bodyPr/>
          <a:lstStyle/>
          <a:p>
            <a:r>
              <a:rPr lang="fr-FR" dirty="0"/>
              <a:t>Après la classe de 3</a:t>
            </a:r>
            <a:r>
              <a:rPr lang="fr-FR" baseline="30000" dirty="0"/>
              <a:t>ème</a:t>
            </a:r>
            <a:r>
              <a:rPr lang="fr-FR" dirty="0"/>
              <a:t> </a:t>
            </a:r>
          </a:p>
        </p:txBody>
      </p:sp>
      <p:sp>
        <p:nvSpPr>
          <p:cNvPr id="5" name="Espace réservé du texte 4">
            <a:extLst>
              <a:ext uri="{FF2B5EF4-FFF2-40B4-BE49-F238E27FC236}">
                <a16:creationId xmlns:a16="http://schemas.microsoft.com/office/drawing/2014/main" id="{640E497D-5335-4211-A8F0-58C7FE73D446}"/>
              </a:ext>
            </a:extLst>
          </p:cNvPr>
          <p:cNvSpPr>
            <a:spLocks noGrp="1"/>
          </p:cNvSpPr>
          <p:nvPr>
            <p:ph type="body" idx="1"/>
          </p:nvPr>
        </p:nvSpPr>
        <p:spPr/>
        <p:txBody>
          <a:bodyPr>
            <a:normAutofit/>
          </a:bodyPr>
          <a:lstStyle/>
          <a:p>
            <a:endParaRPr lang="fr-FR" sz="2000" dirty="0"/>
          </a:p>
          <a:p>
            <a:endParaRPr lang="fr-FR" sz="2000" dirty="0"/>
          </a:p>
        </p:txBody>
      </p:sp>
      <p:sp>
        <p:nvSpPr>
          <p:cNvPr id="2" name="Espace réservé du pied de page 1"/>
          <p:cNvSpPr>
            <a:spLocks noGrp="1"/>
          </p:cNvSpPr>
          <p:nvPr>
            <p:ph type="ftr" sz="quarter" idx="11"/>
          </p:nvPr>
        </p:nvSpPr>
        <p:spPr>
          <a:xfrm>
            <a:off x="3468077" y="6092581"/>
            <a:ext cx="4470400" cy="365125"/>
          </a:xfrm>
        </p:spPr>
        <p:txBody>
          <a:bodyPr/>
          <a:lstStyle/>
          <a:p>
            <a:r>
              <a:rPr lang="en-US" sz="1200" dirty="0" smtClean="0"/>
              <a:t>F.MAGUE </a:t>
            </a:r>
            <a:r>
              <a:rPr lang="en-US" sz="1200" dirty="0"/>
              <a:t>- </a:t>
            </a:r>
            <a:r>
              <a:rPr lang="en-US" sz="1200" dirty="0" err="1"/>
              <a:t>PsyEN</a:t>
            </a:r>
            <a:endParaRPr lang="en-US" sz="1200" dirty="0"/>
          </a:p>
        </p:txBody>
      </p:sp>
    </p:spTree>
    <p:extLst>
      <p:ext uri="{BB962C8B-B14F-4D97-AF65-F5344CB8AC3E}">
        <p14:creationId xmlns:p14="http://schemas.microsoft.com/office/powerpoint/2010/main" val="2895652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1462512874"/>
              </p:ext>
            </p:extLst>
          </p:nvPr>
        </p:nvGraphicFramePr>
        <p:xfrm>
          <a:off x="857495" y="834936"/>
          <a:ext cx="5856649" cy="5616623"/>
        </p:xfrm>
        <a:graphic>
          <a:graphicData uri="http://schemas.openxmlformats.org/drawingml/2006/table">
            <a:tbl>
              <a:tblPr firstRow="1" bandRow="1">
                <a:tableStyleId>{5C22544A-7EE6-4342-B048-85BDC9FD1C3A}</a:tableStyleId>
              </a:tblPr>
              <a:tblGrid>
                <a:gridCol w="5856649">
                  <a:extLst>
                    <a:ext uri="{9D8B030D-6E8A-4147-A177-3AD203B41FA5}">
                      <a16:colId xmlns:a16="http://schemas.microsoft.com/office/drawing/2014/main" val="20000"/>
                    </a:ext>
                  </a:extLst>
                </a:gridCol>
              </a:tblGrid>
              <a:tr h="356684">
                <a:tc>
                  <a:txBody>
                    <a:bodyPr/>
                    <a:lstStyle/>
                    <a:p>
                      <a:r>
                        <a:rPr lang="fr-FR" sz="1500" dirty="0" smtClean="0">
                          <a:latin typeface="Arial" panose="020B0604020202020204" pitchFamily="34" charset="0"/>
                          <a:cs typeface="Arial" panose="020B0604020202020204" pitchFamily="34" charset="0"/>
                        </a:rPr>
                        <a:t>EDS dans tous les lycées</a:t>
                      </a:r>
                      <a:endParaRPr lang="fr-FR" sz="1500" dirty="0">
                        <a:latin typeface="Arial" panose="020B0604020202020204" pitchFamily="34" charset="0"/>
                        <a:cs typeface="Arial" panose="020B0604020202020204" pitchFamily="34" charset="0"/>
                      </a:endParaRPr>
                    </a:p>
                  </a:txBody>
                  <a:tcPr marL="121920" marR="121920" anchor="ctr"/>
                </a:tc>
                <a:extLst>
                  <a:ext uri="{0D108BD9-81ED-4DB2-BD59-A6C34878D82A}">
                    <a16:rowId xmlns:a16="http://schemas.microsoft.com/office/drawing/2014/main" val="10000"/>
                  </a:ext>
                </a:extLst>
              </a:tr>
              <a:tr h="44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Histoire-géopolitique et sciences politiques</a:t>
                      </a:r>
                    </a:p>
                  </a:txBody>
                  <a:tcPr marL="121920" marR="121920" anchor="ctr"/>
                </a:tc>
                <a:extLst>
                  <a:ext uri="{0D108BD9-81ED-4DB2-BD59-A6C34878D82A}">
                    <a16:rowId xmlns:a16="http://schemas.microsoft.com/office/drawing/2014/main" val="10001"/>
                  </a:ext>
                </a:extLst>
              </a:tr>
              <a:tr h="34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Humanités, littérature et philosophie</a:t>
                      </a:r>
                    </a:p>
                  </a:txBody>
                  <a:tcPr marL="121920" marR="121920" anchor="ctr"/>
                </a:tc>
                <a:extLst>
                  <a:ext uri="{0D108BD9-81ED-4DB2-BD59-A6C34878D82A}">
                    <a16:rowId xmlns:a16="http://schemas.microsoft.com/office/drawing/2014/main" val="10002"/>
                  </a:ext>
                </a:extLst>
              </a:tr>
              <a:tr h="4012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Langues, littératures et cultures étrangères</a:t>
                      </a:r>
                    </a:p>
                  </a:txBody>
                  <a:tcPr marL="121920" marR="121920" anchor="ctr"/>
                </a:tc>
                <a:extLst>
                  <a:ext uri="{0D108BD9-81ED-4DB2-BD59-A6C34878D82A}">
                    <a16:rowId xmlns:a16="http://schemas.microsoft.com/office/drawing/2014/main" val="1277581869"/>
                  </a:ext>
                </a:extLst>
              </a:tr>
              <a:tr h="369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Mathématiques</a:t>
                      </a:r>
                    </a:p>
                  </a:txBody>
                  <a:tcPr marL="121920" marR="121920" anchor="ctr"/>
                </a:tc>
                <a:extLst>
                  <a:ext uri="{0D108BD9-81ED-4DB2-BD59-A6C34878D82A}">
                    <a16:rowId xmlns:a16="http://schemas.microsoft.com/office/drawing/2014/main" val="10003"/>
                  </a:ext>
                </a:extLst>
              </a:tr>
              <a:tr h="4047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Physique chimie</a:t>
                      </a:r>
                    </a:p>
                  </a:txBody>
                  <a:tcPr marL="121920" marR="121920" anchor="ctr"/>
                </a:tc>
                <a:extLst>
                  <a:ext uri="{0D108BD9-81ED-4DB2-BD59-A6C34878D82A}">
                    <a16:rowId xmlns:a16="http://schemas.microsoft.com/office/drawing/2014/main" val="10004"/>
                  </a:ext>
                </a:extLst>
              </a:tr>
              <a:tr h="4012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Sciences économiques et sociales</a:t>
                      </a:r>
                    </a:p>
                  </a:txBody>
                  <a:tcPr marL="121920" marR="121920" anchor="ctr"/>
                </a:tc>
                <a:extLst>
                  <a:ext uri="{0D108BD9-81ED-4DB2-BD59-A6C34878D82A}">
                    <a16:rowId xmlns:a16="http://schemas.microsoft.com/office/drawing/2014/main" val="10005"/>
                  </a:ext>
                </a:extLst>
              </a:tr>
              <a:tr h="4012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Sciences de la vie et de la terre</a:t>
                      </a:r>
                    </a:p>
                  </a:txBody>
                  <a:tcPr marL="121920" marR="121920" anchor="ctr"/>
                </a:tc>
                <a:extLst>
                  <a:ext uri="{0D108BD9-81ED-4DB2-BD59-A6C34878D82A}">
                    <a16:rowId xmlns:a16="http://schemas.microsoft.com/office/drawing/2014/main" val="1922761630"/>
                  </a:ext>
                </a:extLst>
              </a:tr>
              <a:tr h="4012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smtClean="0">
                          <a:solidFill>
                            <a:schemeClr val="bg1"/>
                          </a:solidFill>
                          <a:latin typeface="Arial" panose="020B0604020202020204" pitchFamily="34" charset="0"/>
                          <a:cs typeface="Arial" panose="020B0604020202020204" pitchFamily="34" charset="0"/>
                        </a:rPr>
                        <a:t>EDS rares</a:t>
                      </a:r>
                      <a:endParaRPr lang="fr-FR" sz="1400" b="1" dirty="0">
                        <a:solidFill>
                          <a:schemeClr val="bg1"/>
                        </a:solidFill>
                        <a:latin typeface="Arial" panose="020B0604020202020204" pitchFamily="34" charset="0"/>
                        <a:cs typeface="Arial" panose="020B0604020202020204" pitchFamily="34" charset="0"/>
                      </a:endParaRPr>
                    </a:p>
                  </a:txBody>
                  <a:tcPr marL="121920" marR="121920" anchor="ctr">
                    <a:solidFill>
                      <a:srgbClr val="00B0F0"/>
                    </a:solidFill>
                  </a:tcPr>
                </a:tc>
                <a:extLst>
                  <a:ext uri="{0D108BD9-81ED-4DB2-BD59-A6C34878D82A}">
                    <a16:rowId xmlns:a16="http://schemas.microsoft.com/office/drawing/2014/main" val="3257606275"/>
                  </a:ext>
                </a:extLst>
              </a:tr>
              <a:tr h="5774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Arts (</a:t>
                      </a:r>
                      <a:r>
                        <a:rPr lang="fr-FR" sz="1400" strike="noStrike" spc="-1" dirty="0" smtClean="0">
                          <a:solidFill>
                            <a:srgbClr val="000000"/>
                          </a:solidFill>
                          <a:uFill>
                            <a:solidFill>
                              <a:srgbClr val="FFFFFF"/>
                            </a:solidFill>
                          </a:uFill>
                          <a:latin typeface="Arial"/>
                          <a:ea typeface="DejaVu Sans"/>
                        </a:rPr>
                        <a:t>arts plastiques, cinéma-audiovisuel, danse, histoire des arts, musique ou théâtre)</a:t>
                      </a:r>
                      <a:endParaRPr lang="fr-FR" sz="1400" dirty="0" smtClean="0">
                        <a:latin typeface="Arial" panose="020B0604020202020204" pitchFamily="34" charset="0"/>
                        <a:cs typeface="Arial" panose="020B0604020202020204" pitchFamily="34" charset="0"/>
                      </a:endParaRPr>
                    </a:p>
                  </a:txBody>
                  <a:tcPr marL="121920" marR="121920" anchor="ctr"/>
                </a:tc>
                <a:extLst>
                  <a:ext uri="{0D108BD9-81ED-4DB2-BD59-A6C34878D82A}">
                    <a16:rowId xmlns:a16="http://schemas.microsoft.com/office/drawing/2014/main" val="10006"/>
                  </a:ext>
                </a:extLst>
              </a:tr>
              <a:tr h="4012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Littérature,</a:t>
                      </a:r>
                      <a:r>
                        <a:rPr lang="fr-FR" sz="1400" baseline="0" dirty="0" smtClean="0">
                          <a:latin typeface="Arial" panose="020B0604020202020204" pitchFamily="34" charset="0"/>
                          <a:cs typeface="Arial" panose="020B0604020202020204" pitchFamily="34" charset="0"/>
                        </a:rPr>
                        <a:t> langues et cultures de l’antiquité</a:t>
                      </a:r>
                      <a:endParaRPr lang="fr-FR" sz="1400" dirty="0" smtClean="0">
                        <a:latin typeface="Arial" panose="020B0604020202020204" pitchFamily="34" charset="0"/>
                        <a:cs typeface="Arial" panose="020B0604020202020204" pitchFamily="34" charset="0"/>
                      </a:endParaRPr>
                    </a:p>
                  </a:txBody>
                  <a:tcPr marL="121920" marR="121920" anchor="ctr"/>
                </a:tc>
                <a:extLst>
                  <a:ext uri="{0D108BD9-81ED-4DB2-BD59-A6C34878D82A}">
                    <a16:rowId xmlns:a16="http://schemas.microsoft.com/office/drawing/2014/main" val="10007"/>
                  </a:ext>
                </a:extLst>
              </a:tr>
              <a:tr h="4012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Numérique et sciences informatiques</a:t>
                      </a:r>
                    </a:p>
                  </a:txBody>
                  <a:tcPr marL="121920" marR="121920" anchor="ctr"/>
                </a:tc>
                <a:extLst>
                  <a:ext uri="{0D108BD9-81ED-4DB2-BD59-A6C34878D82A}">
                    <a16:rowId xmlns:a16="http://schemas.microsoft.com/office/drawing/2014/main" val="10008"/>
                  </a:ext>
                </a:extLst>
              </a:tr>
              <a:tr h="3699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Sciences de l’ingénieur</a:t>
                      </a:r>
                    </a:p>
                  </a:txBody>
                  <a:tcPr marL="121920" marR="121920" anchor="ctr"/>
                </a:tc>
                <a:extLst>
                  <a:ext uri="{0D108BD9-81ED-4DB2-BD59-A6C34878D82A}">
                    <a16:rowId xmlns:a16="http://schemas.microsoft.com/office/drawing/2014/main" val="10009"/>
                  </a:ext>
                </a:extLst>
              </a:tr>
              <a:tr h="3396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00B050"/>
                          </a:solidFill>
                          <a:latin typeface="Arial" panose="020B0604020202020204" pitchFamily="34" charset="0"/>
                          <a:cs typeface="Arial" panose="020B0604020202020204" pitchFamily="34" charset="0"/>
                        </a:rPr>
                        <a:t>            Biologie-écologie (lycées agricoles)</a:t>
                      </a:r>
                    </a:p>
                  </a:txBody>
                  <a:tcPr marL="121920" marR="121920" anchor="ctr"/>
                </a:tc>
                <a:extLst>
                  <a:ext uri="{0D108BD9-81ED-4DB2-BD59-A6C34878D82A}">
                    <a16:rowId xmlns:a16="http://schemas.microsoft.com/office/drawing/2014/main" val="10010"/>
                  </a:ext>
                </a:extLst>
              </a:tr>
            </a:tbl>
          </a:graphicData>
        </a:graphic>
      </p:graphicFrame>
      <p:sp>
        <p:nvSpPr>
          <p:cNvPr id="6" name="Text Box 9">
            <a:extLst/>
          </p:cNvPr>
          <p:cNvSpPr txBox="1">
            <a:spLocks noChangeArrowheads="1"/>
          </p:cNvSpPr>
          <p:nvPr/>
        </p:nvSpPr>
        <p:spPr bwMode="auto">
          <a:xfrm>
            <a:off x="0" y="124737"/>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Les enseignements de spécialité</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pic>
        <p:nvPicPr>
          <p:cNvPr id="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34489" y="1552063"/>
            <a:ext cx="1910008" cy="1461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ZoneTexte 7"/>
          <p:cNvSpPr txBox="1"/>
          <p:nvPr/>
        </p:nvSpPr>
        <p:spPr>
          <a:xfrm>
            <a:off x="9664498" y="1436547"/>
            <a:ext cx="2496279" cy="1384995"/>
          </a:xfrm>
          <a:prstGeom prst="rect">
            <a:avLst/>
          </a:prstGeom>
          <a:noFill/>
        </p:spPr>
        <p:txBody>
          <a:bodyPr wrap="square" rtlCol="0">
            <a:spAutoFit/>
          </a:bodyPr>
          <a:lstStyle/>
          <a:p>
            <a:r>
              <a:rPr lang="fr-FR" sz="2800" b="1" dirty="0" smtClean="0">
                <a:solidFill>
                  <a:srgbClr val="C00000"/>
                </a:solidFill>
                <a:latin typeface="Arial" pitchFamily="34" charset="0"/>
                <a:cs typeface="Arial" pitchFamily="34" charset="0"/>
              </a:rPr>
              <a:t>3 choix </a:t>
            </a:r>
            <a:r>
              <a:rPr lang="fr-FR" sz="2000" b="1" dirty="0" smtClean="0">
                <a:solidFill>
                  <a:srgbClr val="C00000"/>
                </a:solidFill>
                <a:latin typeface="Arial" pitchFamily="34" charset="0"/>
                <a:cs typeface="Arial" pitchFamily="34" charset="0"/>
              </a:rPr>
              <a:t>en </a:t>
            </a:r>
          </a:p>
          <a:p>
            <a:r>
              <a:rPr lang="fr-FR" sz="2200" b="1" dirty="0" smtClean="0">
                <a:solidFill>
                  <a:srgbClr val="C00000"/>
                </a:solidFill>
                <a:latin typeface="Arial" pitchFamily="34" charset="0"/>
                <a:cs typeface="Arial" pitchFamily="34" charset="0"/>
              </a:rPr>
              <a:t>PREMIERE</a:t>
            </a:r>
            <a:endParaRPr lang="fr-FR" sz="2200" b="1" dirty="0">
              <a:solidFill>
                <a:srgbClr val="C00000"/>
              </a:solidFill>
              <a:latin typeface="Arial" pitchFamily="34" charset="0"/>
              <a:cs typeface="Arial" pitchFamily="34" charset="0"/>
            </a:endParaRPr>
          </a:p>
          <a:p>
            <a:pPr marL="285750" indent="-285750">
              <a:buFont typeface="Wingdings" pitchFamily="2" charset="2"/>
              <a:buChar char="ü"/>
            </a:pPr>
            <a:r>
              <a:rPr lang="fr-FR" b="1" dirty="0" smtClean="0">
                <a:latin typeface="Arial" pitchFamily="34" charset="0"/>
                <a:cs typeface="Arial" pitchFamily="34" charset="0"/>
              </a:rPr>
              <a:t>Soit 12 h</a:t>
            </a:r>
          </a:p>
          <a:p>
            <a:pPr marL="285750" indent="-285750">
              <a:buFont typeface="Wingdings" pitchFamily="2" charset="2"/>
              <a:buChar char="ü"/>
            </a:pPr>
            <a:r>
              <a:rPr lang="fr-FR" sz="1600" dirty="0" smtClean="0">
                <a:latin typeface="Arial" pitchFamily="34" charset="0"/>
                <a:cs typeface="Arial" pitchFamily="34" charset="0"/>
              </a:rPr>
              <a:t>4 h par EDS</a:t>
            </a:r>
            <a:endParaRPr lang="en-GB" sz="1600" dirty="0">
              <a:latin typeface="Arial" pitchFamily="34" charset="0"/>
              <a:cs typeface="Arial" pitchFamily="34" charset="0"/>
            </a:endParaRPr>
          </a:p>
        </p:txBody>
      </p:sp>
      <p:pic>
        <p:nvPicPr>
          <p:cNvPr id="9"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9588" y="4012161"/>
            <a:ext cx="2164181" cy="147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ZoneTexte 9"/>
          <p:cNvSpPr txBox="1"/>
          <p:nvPr/>
        </p:nvSpPr>
        <p:spPr>
          <a:xfrm>
            <a:off x="9552389" y="3933065"/>
            <a:ext cx="2555455" cy="1908215"/>
          </a:xfrm>
          <a:prstGeom prst="rect">
            <a:avLst/>
          </a:prstGeom>
          <a:noFill/>
        </p:spPr>
        <p:txBody>
          <a:bodyPr wrap="square" rtlCol="0">
            <a:spAutoFit/>
          </a:bodyPr>
          <a:lstStyle/>
          <a:p>
            <a:r>
              <a:rPr lang="fr-FR" sz="2800" b="1" dirty="0">
                <a:solidFill>
                  <a:srgbClr val="C00000"/>
                </a:solidFill>
                <a:latin typeface="Arial" pitchFamily="34" charset="0"/>
                <a:cs typeface="Arial" pitchFamily="34" charset="0"/>
              </a:rPr>
              <a:t>2 </a:t>
            </a:r>
            <a:r>
              <a:rPr lang="fr-FR" sz="2800" b="1" dirty="0" smtClean="0">
                <a:solidFill>
                  <a:srgbClr val="C00000"/>
                </a:solidFill>
                <a:latin typeface="Arial" pitchFamily="34" charset="0"/>
                <a:cs typeface="Arial" pitchFamily="34" charset="0"/>
              </a:rPr>
              <a:t>choix </a:t>
            </a:r>
            <a:r>
              <a:rPr lang="fr-FR" sz="2000" b="1" dirty="0" smtClean="0">
                <a:solidFill>
                  <a:srgbClr val="C00000"/>
                </a:solidFill>
                <a:latin typeface="Arial" pitchFamily="34" charset="0"/>
                <a:cs typeface="Arial" pitchFamily="34" charset="0"/>
              </a:rPr>
              <a:t>en </a:t>
            </a:r>
            <a:r>
              <a:rPr lang="fr-FR" sz="2200" b="1" dirty="0" smtClean="0">
                <a:solidFill>
                  <a:srgbClr val="C00000"/>
                </a:solidFill>
                <a:latin typeface="Arial" pitchFamily="34" charset="0"/>
                <a:cs typeface="Arial" pitchFamily="34" charset="0"/>
              </a:rPr>
              <a:t>TERMINALE</a:t>
            </a:r>
            <a:endParaRPr lang="fr-FR" sz="2200" b="1" dirty="0">
              <a:solidFill>
                <a:srgbClr val="C00000"/>
              </a:solidFill>
              <a:latin typeface="Arial" pitchFamily="34" charset="0"/>
              <a:cs typeface="Arial" pitchFamily="34" charset="0"/>
            </a:endParaRPr>
          </a:p>
          <a:p>
            <a:r>
              <a:rPr lang="fr-FR" sz="1600" dirty="0" smtClean="0">
                <a:latin typeface="Arial" pitchFamily="34" charset="0"/>
                <a:cs typeface="Arial" pitchFamily="34" charset="0"/>
              </a:rPr>
              <a:t>parmi </a:t>
            </a:r>
            <a:r>
              <a:rPr lang="fr-FR" sz="1600" dirty="0">
                <a:latin typeface="Arial" pitchFamily="34" charset="0"/>
                <a:cs typeface="Arial" pitchFamily="34" charset="0"/>
              </a:rPr>
              <a:t>les 3 de 1</a:t>
            </a:r>
            <a:r>
              <a:rPr lang="fr-FR" sz="1600" baseline="30000" dirty="0">
                <a:latin typeface="Arial" pitchFamily="34" charset="0"/>
                <a:cs typeface="Arial" pitchFamily="34" charset="0"/>
              </a:rPr>
              <a:t>ère</a:t>
            </a:r>
            <a:r>
              <a:rPr lang="fr-FR" sz="1600" dirty="0">
                <a:latin typeface="Arial" pitchFamily="34" charset="0"/>
                <a:cs typeface="Arial" pitchFamily="34" charset="0"/>
              </a:rPr>
              <a:t> </a:t>
            </a:r>
          </a:p>
          <a:p>
            <a:pPr marL="285750" indent="-285750">
              <a:buFont typeface="Wingdings" pitchFamily="2" charset="2"/>
              <a:buChar char="ü"/>
            </a:pPr>
            <a:r>
              <a:rPr lang="fr-FR" b="1" dirty="0" smtClean="0">
                <a:latin typeface="Arial" pitchFamily="34" charset="0"/>
                <a:cs typeface="Arial" pitchFamily="34" charset="0"/>
              </a:rPr>
              <a:t>Soit 12 h</a:t>
            </a:r>
          </a:p>
          <a:p>
            <a:pPr marL="285750" indent="-285750">
              <a:buFont typeface="Wingdings" pitchFamily="2" charset="2"/>
              <a:buChar char="ü"/>
            </a:pPr>
            <a:r>
              <a:rPr lang="fr-FR" sz="1600" dirty="0" smtClean="0">
                <a:latin typeface="Arial" pitchFamily="34" charset="0"/>
                <a:cs typeface="Arial" pitchFamily="34" charset="0"/>
              </a:rPr>
              <a:t>6 h par EDS</a:t>
            </a:r>
          </a:p>
          <a:p>
            <a:endParaRPr lang="en-GB" b="1"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 y="733121"/>
            <a:ext cx="12192000" cy="369332"/>
          </a:xfrm>
          <a:prstGeom prst="rect">
            <a:avLst/>
          </a:prstGeom>
        </p:spPr>
        <p:txBody>
          <a:bodyPr wrap="square">
            <a:spAutoFit/>
          </a:bodyPr>
          <a:lstStyle/>
          <a:p>
            <a:pPr algn="ctr"/>
            <a:r>
              <a:rPr lang="fr-FR" dirty="0" smtClean="0">
                <a:solidFill>
                  <a:srgbClr val="FF0000"/>
                </a:solidFill>
                <a:latin typeface="Arial" panose="020B0604020202020204" pitchFamily="34" charset="0"/>
                <a:cs typeface="Arial" panose="020B0604020202020204" pitchFamily="34" charset="0"/>
              </a:rPr>
              <a:t>1 choix en PREMIERE			 possiblement 2 choix en TERMINALE</a:t>
            </a:r>
            <a:endParaRPr lang="fr-FR" dirty="0">
              <a:solidFill>
                <a:srgbClr val="FF0000"/>
              </a:solidFill>
              <a:latin typeface="Arial" panose="020B0604020202020204" pitchFamily="34" charset="0"/>
              <a:cs typeface="Arial" panose="020B0604020202020204"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2276688041"/>
              </p:ext>
            </p:extLst>
          </p:nvPr>
        </p:nvGraphicFramePr>
        <p:xfrm>
          <a:off x="911430" y="1268760"/>
          <a:ext cx="10273142" cy="4728324"/>
        </p:xfrm>
        <a:graphic>
          <a:graphicData uri="http://schemas.openxmlformats.org/drawingml/2006/table">
            <a:tbl>
              <a:tblPr firstRow="1" bandRow="1">
                <a:tableStyleId>{5C22544A-7EE6-4342-B048-85BDC9FD1C3A}</a:tableStyleId>
              </a:tblPr>
              <a:tblGrid>
                <a:gridCol w="6240693">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5">
                  <a:extLst>
                    <a:ext uri="{9D8B030D-6E8A-4147-A177-3AD203B41FA5}">
                      <a16:colId xmlns:a16="http://schemas.microsoft.com/office/drawing/2014/main" val="20002"/>
                    </a:ext>
                  </a:extLst>
                </a:gridCol>
              </a:tblGrid>
              <a:tr h="512824">
                <a:tc>
                  <a:txBody>
                    <a:bodyPr/>
                    <a:lstStyle/>
                    <a:p>
                      <a:pPr algn="ct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PREMIERE</a:t>
                      </a:r>
                    </a:p>
                  </a:txBody>
                  <a:tcPr marL="121920" marR="121920"/>
                </a:tc>
                <a:tc>
                  <a:txBody>
                    <a:bodyPr/>
                    <a:lstStyle/>
                    <a:p>
                      <a:pPr algn="ctr"/>
                      <a:r>
                        <a:rPr lang="fr-FR" sz="1600" dirty="0">
                          <a:latin typeface="Arial" panose="020B0604020202020204" pitchFamily="34" charset="0"/>
                          <a:cs typeface="Arial" panose="020B0604020202020204" pitchFamily="34" charset="0"/>
                        </a:rPr>
                        <a:t>TERMINALE</a:t>
                      </a:r>
                    </a:p>
                  </a:txBody>
                  <a:tcPr marL="121920" marR="121920"/>
                </a:tc>
                <a:extLst>
                  <a:ext uri="{0D108BD9-81ED-4DB2-BD59-A6C34878D82A}">
                    <a16:rowId xmlns:a16="http://schemas.microsoft.com/office/drawing/2014/main" val="10000"/>
                  </a:ext>
                </a:extLst>
              </a:tr>
              <a:tr h="512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latin typeface="Arial" panose="020B0604020202020204" pitchFamily="34" charset="0"/>
                          <a:cs typeface="Arial" panose="020B0604020202020204" pitchFamily="34" charset="0"/>
                        </a:rPr>
                        <a:t>Arts </a:t>
                      </a:r>
                      <a:r>
                        <a:rPr lang="fr-FR" sz="1400" dirty="0">
                          <a:latin typeface="Arial" panose="020B0604020202020204" pitchFamily="34" charset="0"/>
                          <a:cs typeface="Arial" panose="020B0604020202020204" pitchFamily="34" charset="0"/>
                        </a:rPr>
                        <a:t>(</a:t>
                      </a:r>
                      <a:r>
                        <a:rPr lang="fr-FR" sz="1400" strike="noStrike" spc="-1" dirty="0">
                          <a:solidFill>
                            <a:srgbClr val="000000"/>
                          </a:solidFill>
                          <a:uFill>
                            <a:solidFill>
                              <a:srgbClr val="FFFFFF"/>
                            </a:solidFill>
                          </a:uFill>
                          <a:latin typeface="Arial"/>
                          <a:ea typeface="DejaVu Sans"/>
                        </a:rPr>
                        <a:t>arts plastiques, cinéma-audiovisuel, danse, histoire des arts, musique ou théâtre)</a:t>
                      </a:r>
                      <a:endParaRPr lang="fr-FR" sz="1600" dirty="0">
                        <a:latin typeface="Arial" panose="020B0604020202020204" pitchFamily="34" charset="0"/>
                        <a:cs typeface="Arial" panose="020B0604020202020204" pitchFamily="34" charset="0"/>
                      </a:endParaRP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1"/>
                  </a:ext>
                </a:extLst>
              </a:tr>
              <a:tr h="512824">
                <a:tc>
                  <a:txBody>
                    <a:bodyPr/>
                    <a:lstStyle/>
                    <a:p>
                      <a:pPr algn="l"/>
                      <a:r>
                        <a:rPr lang="fr-FR" sz="1600" dirty="0">
                          <a:latin typeface="Arial" panose="020B0604020202020204" pitchFamily="34" charset="0"/>
                          <a:cs typeface="Arial" panose="020B0604020202020204" pitchFamily="34" charset="0"/>
                        </a:rPr>
                        <a:t>Langue et Culture de l’Antiquité </a:t>
                      </a:r>
                      <a:r>
                        <a:rPr lang="fr-FR" sz="1400" dirty="0">
                          <a:latin typeface="Arial" panose="020B0604020202020204" pitchFamily="34" charset="0"/>
                          <a:cs typeface="Arial" panose="020B0604020202020204" pitchFamily="34" charset="0"/>
                        </a:rPr>
                        <a:t>(latin ou grec)</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2"/>
                  </a:ext>
                </a:extLst>
              </a:tr>
              <a:tr h="512824">
                <a:tc>
                  <a:txBody>
                    <a:bodyPr/>
                    <a:lstStyle/>
                    <a:p>
                      <a:pPr algn="l"/>
                      <a:r>
                        <a:rPr lang="fr-FR" sz="1600" dirty="0">
                          <a:latin typeface="Arial" panose="020B0604020202020204" pitchFamily="34" charset="0"/>
                          <a:cs typeface="Arial" panose="020B0604020202020204" pitchFamily="34" charset="0"/>
                        </a:rPr>
                        <a:t>Education Physique et Sportive</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3"/>
                  </a:ext>
                </a:extLst>
              </a:tr>
              <a:tr h="512824">
                <a:tc>
                  <a:txBody>
                    <a:bodyPr/>
                    <a:lstStyle/>
                    <a:p>
                      <a:pPr algn="l"/>
                      <a:r>
                        <a:rPr lang="fr-FR" sz="1600" dirty="0">
                          <a:latin typeface="Arial" panose="020B0604020202020204" pitchFamily="34" charset="0"/>
                          <a:cs typeface="Arial" panose="020B0604020202020204" pitchFamily="34" charset="0"/>
                        </a:rPr>
                        <a:t>Langue Vivante C ou Langue des Signes</a:t>
                      </a:r>
                      <a:r>
                        <a:rPr lang="fr-FR" sz="1600" baseline="0" dirty="0">
                          <a:latin typeface="Arial" panose="020B0604020202020204" pitchFamily="34" charset="0"/>
                          <a:cs typeface="Arial" panose="020B0604020202020204" pitchFamily="34" charset="0"/>
                        </a:rPr>
                        <a:t> Française</a:t>
                      </a:r>
                      <a:endParaRPr lang="fr-FR" sz="1600" dirty="0">
                        <a:latin typeface="Arial" panose="020B0604020202020204" pitchFamily="34" charset="0"/>
                        <a:cs typeface="Arial" panose="020B0604020202020204" pitchFamily="34" charset="0"/>
                      </a:endParaRP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4"/>
                  </a:ext>
                </a:extLst>
              </a:tr>
              <a:tr h="512824">
                <a:tc>
                  <a:txBody>
                    <a:bodyPr/>
                    <a:lstStyle/>
                    <a:p>
                      <a:pPr algn="l"/>
                      <a:r>
                        <a:rPr lang="fr-FR" sz="1600" dirty="0">
                          <a:latin typeface="Arial" panose="020B0604020202020204" pitchFamily="34" charset="0"/>
                          <a:cs typeface="Arial" panose="020B0604020202020204" pitchFamily="34" charset="0"/>
                        </a:rPr>
                        <a:t>Mathématiques </a:t>
                      </a:r>
                      <a:r>
                        <a:rPr lang="fr-FR" sz="1600" dirty="0" smtClean="0">
                          <a:latin typeface="Arial" panose="020B0604020202020204" pitchFamily="34" charset="0"/>
                          <a:cs typeface="Arial" panose="020B0604020202020204" pitchFamily="34" charset="0"/>
                        </a:rPr>
                        <a:t>expertes</a:t>
                      </a:r>
                      <a:r>
                        <a:rPr lang="fr-FR" sz="1600" baseline="0" dirty="0" smtClean="0">
                          <a:latin typeface="Arial" panose="020B0604020202020204" pitchFamily="34" charset="0"/>
                          <a:cs typeface="Arial" panose="020B0604020202020204" pitchFamily="34" charset="0"/>
                        </a:rPr>
                        <a:t> (pour ceux qui ont fait EDS maths en 1</a:t>
                      </a:r>
                      <a:r>
                        <a:rPr lang="fr-FR" sz="1600" baseline="30000" dirty="0" smtClean="0">
                          <a:latin typeface="Arial" panose="020B0604020202020204" pitchFamily="34" charset="0"/>
                          <a:cs typeface="Arial" panose="020B0604020202020204" pitchFamily="34" charset="0"/>
                        </a:rPr>
                        <a:t>ère</a:t>
                      </a:r>
                      <a:r>
                        <a:rPr lang="fr-FR" sz="1600" baseline="0" dirty="0" smtClean="0">
                          <a:latin typeface="Arial" panose="020B0604020202020204" pitchFamily="34" charset="0"/>
                          <a:cs typeface="Arial" panose="020B0604020202020204" pitchFamily="34" charset="0"/>
                        </a:rPr>
                        <a:t>).</a:t>
                      </a:r>
                      <a:endParaRPr lang="fr-FR" sz="1600" dirty="0">
                        <a:latin typeface="Arial" panose="020B0604020202020204" pitchFamily="34" charset="0"/>
                        <a:cs typeface="Arial" panose="020B0604020202020204" pitchFamily="34" charset="0"/>
                      </a:endParaRPr>
                    </a:p>
                  </a:txBody>
                  <a:tcPr marL="121920" marR="121920"/>
                </a:tc>
                <a:tc>
                  <a:txBody>
                    <a:bodyPr/>
                    <a:lstStyle/>
                    <a:p>
                      <a:pPr algn="ctr"/>
                      <a:r>
                        <a:rPr lang="fr-FR" sz="1600" dirty="0">
                          <a:latin typeface="Arial" panose="020B0604020202020204" pitchFamily="34" charset="0"/>
                          <a:cs typeface="Arial" panose="020B0604020202020204" pitchFamily="34" charset="0"/>
                        </a:rPr>
                        <a:t>-</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5"/>
                  </a:ext>
                </a:extLst>
              </a:tr>
              <a:tr h="493352">
                <a:tc>
                  <a:txBody>
                    <a:bodyPr/>
                    <a:lstStyle/>
                    <a:p>
                      <a:pPr algn="l"/>
                      <a:r>
                        <a:rPr lang="fr-FR" sz="1600" dirty="0">
                          <a:latin typeface="Arial" panose="020B0604020202020204" pitchFamily="34" charset="0"/>
                          <a:cs typeface="Arial" panose="020B0604020202020204" pitchFamily="34" charset="0"/>
                        </a:rPr>
                        <a:t>Mathématiques complémentaires</a:t>
                      </a:r>
                    </a:p>
                  </a:txBody>
                  <a:tcPr marL="121920" marR="121920"/>
                </a:tc>
                <a:tc>
                  <a:txBody>
                    <a:bodyPr/>
                    <a:lstStyle/>
                    <a:p>
                      <a:pPr algn="ctr"/>
                      <a:r>
                        <a:rPr lang="fr-FR" sz="1600" dirty="0">
                          <a:latin typeface="Arial" panose="020B0604020202020204" pitchFamily="34" charset="0"/>
                          <a:cs typeface="Arial" panose="020B0604020202020204" pitchFamily="34" charset="0"/>
                        </a:rPr>
                        <a:t>-</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6"/>
                  </a:ext>
                </a:extLst>
              </a:tr>
              <a:tr h="543092">
                <a:tc>
                  <a:txBody>
                    <a:bodyPr/>
                    <a:lstStyle/>
                    <a:p>
                      <a:pPr algn="l"/>
                      <a:r>
                        <a:rPr lang="fr-FR" sz="1600" dirty="0">
                          <a:latin typeface="Arial" panose="020B0604020202020204" pitchFamily="34" charset="0"/>
                          <a:cs typeface="Arial" panose="020B0604020202020204" pitchFamily="34" charset="0"/>
                        </a:rPr>
                        <a:t>Droit et grands enjeux du monde contemporain</a:t>
                      </a:r>
                    </a:p>
                  </a:txBody>
                  <a:tcPr marL="121920" marR="121920"/>
                </a:tc>
                <a:tc>
                  <a:txBody>
                    <a:bodyPr/>
                    <a:lstStyle/>
                    <a:p>
                      <a:pPr algn="ctr"/>
                      <a:r>
                        <a:rPr lang="fr-FR" sz="1600" dirty="0">
                          <a:latin typeface="Arial" panose="020B0604020202020204" pitchFamily="34" charset="0"/>
                          <a:cs typeface="Arial" panose="020B0604020202020204" pitchFamily="34" charset="0"/>
                        </a:rPr>
                        <a:t>-</a:t>
                      </a:r>
                    </a:p>
                  </a:txBody>
                  <a:tcPr marL="121920" marR="121920"/>
                </a:tc>
                <a:tc>
                  <a:txBody>
                    <a:bodyPr/>
                    <a:lstStyle/>
                    <a:p>
                      <a:pPr algn="ctr"/>
                      <a:r>
                        <a:rPr lang="fr-FR" sz="1600" dirty="0">
                          <a:latin typeface="Arial" panose="020B0604020202020204" pitchFamily="34" charset="0"/>
                          <a:cs typeface="Arial" panose="020B0604020202020204" pitchFamily="34" charset="0"/>
                        </a:rPr>
                        <a:t>3h</a:t>
                      </a:r>
                    </a:p>
                  </a:txBody>
                  <a:tcPr marL="121920" marR="121920"/>
                </a:tc>
                <a:extLst>
                  <a:ext uri="{0D108BD9-81ED-4DB2-BD59-A6C34878D82A}">
                    <a16:rowId xmlns:a16="http://schemas.microsoft.com/office/drawing/2014/main" val="10007"/>
                  </a:ext>
                </a:extLst>
              </a:tr>
              <a:tr h="512824">
                <a:tc>
                  <a:txBody>
                    <a:bodyPr/>
                    <a:lstStyle/>
                    <a:p>
                      <a:pPr algn="l"/>
                      <a:r>
                        <a:rPr lang="fr-FR" sz="1600" b="1" dirty="0">
                          <a:solidFill>
                            <a:schemeClr val="tx1"/>
                          </a:solidFill>
                          <a:latin typeface="Arial" panose="020B0604020202020204" pitchFamily="34" charset="0"/>
                          <a:cs typeface="Arial" panose="020B0604020202020204" pitchFamily="34" charset="0"/>
                        </a:rPr>
                        <a:t>TOTAL</a:t>
                      </a:r>
                    </a:p>
                  </a:txBody>
                  <a:tcPr marL="121920" marR="121920"/>
                </a:tc>
                <a:tc>
                  <a:txBody>
                    <a:bodyPr/>
                    <a:lstStyle/>
                    <a:p>
                      <a:pPr algn="ctr"/>
                      <a:r>
                        <a:rPr lang="fr-FR" sz="1600" b="1" dirty="0">
                          <a:solidFill>
                            <a:schemeClr val="tx1"/>
                          </a:solidFill>
                          <a:latin typeface="Arial" panose="020B0604020202020204" pitchFamily="34" charset="0"/>
                          <a:cs typeface="Arial" panose="020B0604020202020204" pitchFamily="34" charset="0"/>
                        </a:rPr>
                        <a:t>3h</a:t>
                      </a:r>
                    </a:p>
                  </a:txBody>
                  <a:tcPr marL="121920" marR="121920"/>
                </a:tc>
                <a:tc>
                  <a:txBody>
                    <a:bodyPr/>
                    <a:lstStyle/>
                    <a:p>
                      <a:pPr algn="ctr"/>
                      <a:r>
                        <a:rPr lang="fr-FR" sz="1600" b="1" dirty="0">
                          <a:solidFill>
                            <a:schemeClr val="tx1"/>
                          </a:solidFill>
                          <a:latin typeface="Arial" panose="020B0604020202020204" pitchFamily="34" charset="0"/>
                          <a:cs typeface="Arial" panose="020B0604020202020204" pitchFamily="34" charset="0"/>
                        </a:rPr>
                        <a:t>3 à 6h</a:t>
                      </a:r>
                    </a:p>
                  </a:txBody>
                  <a:tcPr marL="121920" marR="121920"/>
                </a:tc>
                <a:extLst>
                  <a:ext uri="{0D108BD9-81ED-4DB2-BD59-A6C34878D82A}">
                    <a16:rowId xmlns:a16="http://schemas.microsoft.com/office/drawing/2014/main" val="10008"/>
                  </a:ext>
                </a:extLst>
              </a:tr>
            </a:tbl>
          </a:graphicData>
        </a:graphic>
      </p:graphicFrame>
      <p:sp>
        <p:nvSpPr>
          <p:cNvPr id="5" name="Text Box 9">
            <a:extLst/>
          </p:cNvPr>
          <p:cNvSpPr txBox="1">
            <a:spLocks noChangeArrowheads="1"/>
          </p:cNvSpPr>
          <p:nvPr/>
        </p:nvSpPr>
        <p:spPr bwMode="auto">
          <a:xfrm>
            <a:off x="-315" y="136487"/>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Les enseignements optionnels</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832696033"/>
              </p:ext>
            </p:extLst>
          </p:nvPr>
        </p:nvGraphicFramePr>
        <p:xfrm>
          <a:off x="609600" y="1124748"/>
          <a:ext cx="10972800" cy="5040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9">
            <a:extLst/>
          </p:cNvPr>
          <p:cNvSpPr txBox="1">
            <a:spLocks noChangeArrowheads="1"/>
          </p:cNvSpPr>
          <p:nvPr/>
        </p:nvSpPr>
        <p:spPr bwMode="auto">
          <a:xfrm>
            <a:off x="0" y="116632"/>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La voie technologique </a:t>
            </a:r>
            <a:endPar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874627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utoShape 8"/>
          <p:cNvSpPr>
            <a:spLocks noChangeArrowheads="1"/>
          </p:cNvSpPr>
          <p:nvPr/>
        </p:nvSpPr>
        <p:spPr bwMode="gray">
          <a:xfrm>
            <a:off x="334433" y="3068638"/>
            <a:ext cx="3524251" cy="1600200"/>
          </a:xfrm>
          <a:prstGeom prst="roundRect">
            <a:avLst>
              <a:gd name="adj" fmla="val 12699"/>
            </a:avLst>
          </a:prstGeom>
          <a:solidFill>
            <a:schemeClr val="accent6">
              <a:lumMod val="50000"/>
            </a:schemeClr>
          </a:solidFill>
          <a:ln w="9525" algn="ctr">
            <a:noFill/>
            <a:round/>
            <a:headEnd/>
            <a:tailEnd/>
          </a:ln>
        </p:spPr>
        <p:txBody>
          <a:bodyPr wrap="none" anchor="ctr"/>
          <a:lstStyle/>
          <a:p>
            <a:pPr algn="r"/>
            <a:endParaRPr lang="fr-FR"/>
          </a:p>
        </p:txBody>
      </p:sp>
      <p:sp>
        <p:nvSpPr>
          <p:cNvPr id="35" name="AutoShape 3"/>
          <p:cNvSpPr>
            <a:spLocks noChangeArrowheads="1"/>
          </p:cNvSpPr>
          <p:nvPr/>
        </p:nvSpPr>
        <p:spPr bwMode="gray">
          <a:xfrm>
            <a:off x="8191501" y="1143000"/>
            <a:ext cx="3524251" cy="1600200"/>
          </a:xfrm>
          <a:prstGeom prst="roundRect">
            <a:avLst>
              <a:gd name="adj" fmla="val 12699"/>
            </a:avLst>
          </a:prstGeom>
          <a:solidFill>
            <a:schemeClr val="accent4">
              <a:lumMod val="75000"/>
            </a:schemeClr>
          </a:solidFill>
          <a:ln w="9525" algn="ctr">
            <a:solidFill>
              <a:schemeClr val="accent4">
                <a:lumMod val="75000"/>
              </a:schemeClr>
            </a:solidFill>
            <a:round/>
            <a:headEnd/>
            <a:tailEnd/>
          </a:ln>
          <a:effectLst/>
        </p:spPr>
        <p:txBody>
          <a:bodyPr wrap="none" anchor="ctr"/>
          <a:lstStyle/>
          <a:p>
            <a:pPr algn="r">
              <a:defRPr/>
            </a:pPr>
            <a:endParaRPr lang="fr-FR"/>
          </a:p>
        </p:txBody>
      </p:sp>
      <p:sp>
        <p:nvSpPr>
          <p:cNvPr id="63504" name="AutoShape 16"/>
          <p:cNvSpPr>
            <a:spLocks noChangeArrowheads="1"/>
          </p:cNvSpPr>
          <p:nvPr/>
        </p:nvSpPr>
        <p:spPr bwMode="gray">
          <a:xfrm>
            <a:off x="8496300" y="3141663"/>
            <a:ext cx="3429000" cy="1600200"/>
          </a:xfrm>
          <a:prstGeom prst="roundRect">
            <a:avLst>
              <a:gd name="adj" fmla="val 12699"/>
            </a:avLst>
          </a:prstGeom>
          <a:solidFill>
            <a:schemeClr val="accent2">
              <a:lumMod val="50000"/>
            </a:schemeClr>
          </a:solidFill>
          <a:ln w="9525" algn="ctr">
            <a:noFill/>
            <a:round/>
            <a:headEnd/>
            <a:tailEnd/>
          </a:ln>
          <a:effectLst/>
        </p:spPr>
        <p:txBody>
          <a:bodyPr wrap="none" anchor="ctr"/>
          <a:lstStyle/>
          <a:p>
            <a:pPr algn="r">
              <a:defRPr/>
            </a:pPr>
            <a:endParaRPr lang="fr-FR"/>
          </a:p>
        </p:txBody>
      </p:sp>
      <p:sp>
        <p:nvSpPr>
          <p:cNvPr id="63491" name="AutoShape 3"/>
          <p:cNvSpPr>
            <a:spLocks noChangeArrowheads="1"/>
          </p:cNvSpPr>
          <p:nvPr/>
        </p:nvSpPr>
        <p:spPr bwMode="gray">
          <a:xfrm>
            <a:off x="973508" y="4851359"/>
            <a:ext cx="3524249" cy="1600200"/>
          </a:xfrm>
          <a:prstGeom prst="roundRect">
            <a:avLst>
              <a:gd name="adj" fmla="val 12699"/>
            </a:avLst>
          </a:prstGeom>
          <a:solidFill>
            <a:schemeClr val="tx2">
              <a:lumMod val="75000"/>
              <a:lumOff val="25000"/>
            </a:schemeClr>
          </a:solidFill>
          <a:ln w="9525" algn="ctr">
            <a:noFill/>
            <a:round/>
            <a:headEnd/>
            <a:tailEnd/>
          </a:ln>
        </p:spPr>
        <p:txBody>
          <a:bodyPr wrap="none" anchor="ctr"/>
          <a:lstStyle/>
          <a:p>
            <a:pPr algn="r"/>
            <a:endParaRPr lang="fr-FR"/>
          </a:p>
        </p:txBody>
      </p:sp>
      <p:sp>
        <p:nvSpPr>
          <p:cNvPr id="63493" name="AutoShape 5"/>
          <p:cNvSpPr>
            <a:spLocks noChangeArrowheads="1"/>
          </p:cNvSpPr>
          <p:nvPr/>
        </p:nvSpPr>
        <p:spPr bwMode="gray">
          <a:xfrm>
            <a:off x="8356600" y="1571634"/>
            <a:ext cx="3210984" cy="1057027"/>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63500" name="AutoShape 12"/>
          <p:cNvSpPr>
            <a:spLocks noChangeArrowheads="1"/>
          </p:cNvSpPr>
          <p:nvPr/>
        </p:nvSpPr>
        <p:spPr bwMode="gray">
          <a:xfrm>
            <a:off x="4751853" y="5157192"/>
            <a:ext cx="3552395" cy="1584176"/>
          </a:xfrm>
          <a:prstGeom prst="roundRect">
            <a:avLst>
              <a:gd name="adj" fmla="val 12699"/>
            </a:avLst>
          </a:prstGeom>
          <a:gradFill rotWithShape="1">
            <a:gsLst>
              <a:gs pos="0">
                <a:schemeClr val="hlink">
                  <a:gamma/>
                  <a:shade val="79216"/>
                  <a:invGamma/>
                </a:schemeClr>
              </a:gs>
              <a:gs pos="100000">
                <a:schemeClr val="hlink"/>
              </a:gs>
            </a:gsLst>
            <a:lin ang="5400000" scaled="1"/>
          </a:gradFill>
          <a:ln w="9525" algn="ctr">
            <a:noFill/>
            <a:round/>
            <a:headEnd/>
            <a:tailEnd/>
          </a:ln>
          <a:effectLst/>
        </p:spPr>
        <p:txBody>
          <a:bodyPr wrap="none" anchor="ctr"/>
          <a:lstStyle/>
          <a:p>
            <a:pPr algn="r">
              <a:defRPr/>
            </a:pPr>
            <a:endParaRPr lang="fr-FR"/>
          </a:p>
        </p:txBody>
      </p:sp>
      <p:sp>
        <p:nvSpPr>
          <p:cNvPr id="63501" name="AutoShape 13"/>
          <p:cNvSpPr>
            <a:spLocks noChangeArrowheads="1"/>
          </p:cNvSpPr>
          <p:nvPr/>
        </p:nvSpPr>
        <p:spPr bwMode="gray">
          <a:xfrm>
            <a:off x="8572500" y="3571876"/>
            <a:ext cx="3210984" cy="937246"/>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63502" name="Text Box 18"/>
          <p:cNvSpPr txBox="1">
            <a:spLocks noChangeArrowheads="1"/>
          </p:cNvSpPr>
          <p:nvPr/>
        </p:nvSpPr>
        <p:spPr bwMode="white">
          <a:xfrm>
            <a:off x="9144000" y="3143259"/>
            <a:ext cx="2201333"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cs typeface="Arial" charset="0"/>
              </a:rPr>
              <a:t>Bac STL</a:t>
            </a:r>
          </a:p>
        </p:txBody>
      </p:sp>
      <p:sp>
        <p:nvSpPr>
          <p:cNvPr id="63503" name="Text Box 9"/>
          <p:cNvSpPr txBox="1">
            <a:spLocks noChangeArrowheads="1"/>
          </p:cNvSpPr>
          <p:nvPr/>
        </p:nvSpPr>
        <p:spPr bwMode="gray">
          <a:xfrm>
            <a:off x="8667751" y="3714751"/>
            <a:ext cx="3088216" cy="338554"/>
          </a:xfrm>
          <a:prstGeom prst="rect">
            <a:avLst/>
          </a:prstGeom>
          <a:noFill/>
          <a:ln w="9525" algn="ctr">
            <a:noFill/>
            <a:miter lim="800000"/>
            <a:headEnd/>
            <a:tailEnd/>
          </a:ln>
        </p:spPr>
        <p:txBody>
          <a:bodyPr>
            <a:spAutoFit/>
          </a:bodyPr>
          <a:lstStyle/>
          <a:p>
            <a:pPr algn="ctr" eaLnBrk="0" hangingPunct="0"/>
            <a:r>
              <a:rPr lang="en-US" sz="1600" dirty="0">
                <a:solidFill>
                  <a:srgbClr val="000000"/>
                </a:solidFill>
                <a:cs typeface="Arial" charset="0"/>
              </a:rPr>
              <a:t>Sciences et Technologies de </a:t>
            </a:r>
            <a:r>
              <a:rPr lang="en-US" sz="1600" dirty="0" err="1">
                <a:solidFill>
                  <a:srgbClr val="000000"/>
                </a:solidFill>
                <a:cs typeface="Arial" charset="0"/>
              </a:rPr>
              <a:t>Laboratoire</a:t>
            </a:r>
            <a:endParaRPr lang="en-US" sz="1600" dirty="0">
              <a:solidFill>
                <a:srgbClr val="000000"/>
              </a:solidFill>
              <a:cs typeface="Arial" charset="0"/>
            </a:endParaRPr>
          </a:p>
        </p:txBody>
      </p:sp>
      <p:sp>
        <p:nvSpPr>
          <p:cNvPr id="63505" name="AutoShape 17"/>
          <p:cNvSpPr>
            <a:spLocks noChangeArrowheads="1"/>
          </p:cNvSpPr>
          <p:nvPr/>
        </p:nvSpPr>
        <p:spPr bwMode="gray">
          <a:xfrm>
            <a:off x="476257" y="3500439"/>
            <a:ext cx="3210983" cy="1008682"/>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63506" name="Text Box 18"/>
          <p:cNvSpPr txBox="1">
            <a:spLocks noChangeArrowheads="1"/>
          </p:cNvSpPr>
          <p:nvPr/>
        </p:nvSpPr>
        <p:spPr bwMode="white">
          <a:xfrm>
            <a:off x="8953500" y="1143009"/>
            <a:ext cx="2201333" cy="396875"/>
          </a:xfrm>
          <a:prstGeom prst="rect">
            <a:avLst/>
          </a:prstGeom>
          <a:noFill/>
          <a:ln w="9525" algn="ctr">
            <a:noFill/>
            <a:miter lim="800000"/>
            <a:headEnd/>
            <a:tailEnd/>
          </a:ln>
        </p:spPr>
        <p:txBody>
          <a:bodyPr>
            <a:spAutoFit/>
          </a:bodyPr>
          <a:lstStyle/>
          <a:p>
            <a:pPr algn="ctr">
              <a:spcBef>
                <a:spcPct val="50000"/>
              </a:spcBef>
            </a:pPr>
            <a:r>
              <a:rPr lang="en-US" sz="2000" dirty="0" err="1">
                <a:solidFill>
                  <a:srgbClr val="FFFFFF"/>
                </a:solidFill>
                <a:cs typeface="Arial" charset="0"/>
              </a:rPr>
              <a:t>Bac</a:t>
            </a:r>
            <a:r>
              <a:rPr lang="en-US" sz="2000" dirty="0">
                <a:solidFill>
                  <a:srgbClr val="FFFFFF"/>
                </a:solidFill>
                <a:cs typeface="Arial" charset="0"/>
              </a:rPr>
              <a:t> STI2D</a:t>
            </a:r>
          </a:p>
        </p:txBody>
      </p:sp>
      <p:sp>
        <p:nvSpPr>
          <p:cNvPr id="63507" name="Text Box 9"/>
          <p:cNvSpPr txBox="1">
            <a:spLocks noChangeArrowheads="1"/>
          </p:cNvSpPr>
          <p:nvPr/>
        </p:nvSpPr>
        <p:spPr bwMode="gray">
          <a:xfrm>
            <a:off x="8384117" y="1643063"/>
            <a:ext cx="3177579" cy="584775"/>
          </a:xfrm>
          <a:prstGeom prst="rect">
            <a:avLst/>
          </a:prstGeom>
          <a:noFill/>
          <a:ln w="9525" algn="ctr">
            <a:noFill/>
            <a:miter lim="800000"/>
            <a:headEnd/>
            <a:tailEnd/>
          </a:ln>
        </p:spPr>
        <p:txBody>
          <a:bodyPr wrap="square">
            <a:spAutoFit/>
          </a:bodyPr>
          <a:lstStyle/>
          <a:p>
            <a:pPr algn="ctr" eaLnBrk="0" hangingPunct="0"/>
            <a:r>
              <a:rPr lang="en-US" sz="1600" dirty="0">
                <a:solidFill>
                  <a:srgbClr val="000000"/>
                </a:solidFill>
                <a:cs typeface="Arial" charset="0"/>
              </a:rPr>
              <a:t>Sciences et Technologies de </a:t>
            </a:r>
            <a:r>
              <a:rPr lang="en-US" sz="1600" dirty="0" err="1">
                <a:solidFill>
                  <a:srgbClr val="000000"/>
                </a:solidFill>
                <a:cs typeface="Arial" charset="0"/>
              </a:rPr>
              <a:t>l’Industrie</a:t>
            </a:r>
            <a:r>
              <a:rPr lang="en-US" sz="1600" dirty="0">
                <a:solidFill>
                  <a:srgbClr val="000000"/>
                </a:solidFill>
                <a:cs typeface="Arial" charset="0"/>
              </a:rPr>
              <a:t> et du </a:t>
            </a:r>
            <a:r>
              <a:rPr lang="en-US" sz="1600" dirty="0" err="1">
                <a:solidFill>
                  <a:srgbClr val="000000"/>
                </a:solidFill>
                <a:cs typeface="Arial" charset="0"/>
              </a:rPr>
              <a:t>Développement</a:t>
            </a:r>
            <a:r>
              <a:rPr lang="en-US" sz="1600" dirty="0">
                <a:solidFill>
                  <a:srgbClr val="000000"/>
                </a:solidFill>
                <a:cs typeface="Arial" charset="0"/>
              </a:rPr>
              <a:t> Durable</a:t>
            </a:r>
          </a:p>
        </p:txBody>
      </p:sp>
      <p:sp>
        <p:nvSpPr>
          <p:cNvPr id="7172" name="AutoShape 8"/>
          <p:cNvSpPr>
            <a:spLocks noChangeArrowheads="1"/>
          </p:cNvSpPr>
          <p:nvPr/>
        </p:nvSpPr>
        <p:spPr bwMode="gray">
          <a:xfrm>
            <a:off x="3791747" y="908720"/>
            <a:ext cx="3619500" cy="1600200"/>
          </a:xfrm>
          <a:prstGeom prst="roundRect">
            <a:avLst>
              <a:gd name="adj" fmla="val 12699"/>
            </a:avLst>
          </a:prstGeom>
          <a:solidFill>
            <a:srgbClr val="FF9933"/>
          </a:solidFill>
          <a:ln w="9525" algn="ctr">
            <a:noFill/>
            <a:round/>
            <a:headEnd/>
            <a:tailEnd/>
          </a:ln>
        </p:spPr>
        <p:txBody>
          <a:bodyPr wrap="none" anchor="ctr"/>
          <a:lstStyle/>
          <a:p>
            <a:pPr algn="r"/>
            <a:endParaRPr lang="fr-FR"/>
          </a:p>
        </p:txBody>
      </p:sp>
      <p:sp>
        <p:nvSpPr>
          <p:cNvPr id="30" name="AutoShape 5"/>
          <p:cNvSpPr>
            <a:spLocks noChangeArrowheads="1"/>
          </p:cNvSpPr>
          <p:nvPr/>
        </p:nvSpPr>
        <p:spPr bwMode="gray">
          <a:xfrm>
            <a:off x="3983765" y="1340771"/>
            <a:ext cx="3210984" cy="1042417"/>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grpSp>
        <p:nvGrpSpPr>
          <p:cNvPr id="2" name="Group 20"/>
          <p:cNvGrpSpPr>
            <a:grpSpLocks/>
          </p:cNvGrpSpPr>
          <p:nvPr/>
        </p:nvGrpSpPr>
        <p:grpSpPr bwMode="auto">
          <a:xfrm rot="2320871">
            <a:off x="4859084" y="2586392"/>
            <a:ext cx="2225320" cy="2694478"/>
            <a:chOff x="1950" y="1680"/>
            <a:chExt cx="1776" cy="1766"/>
          </a:xfrm>
        </p:grpSpPr>
        <p:sp>
          <p:nvSpPr>
            <p:cNvPr id="63509" name="AutoShape 21"/>
            <p:cNvSpPr>
              <a:spLocks noChangeArrowheads="1"/>
            </p:cNvSpPr>
            <p:nvPr/>
          </p:nvSpPr>
          <p:spPr bwMode="gray">
            <a:xfrm rot="6774404">
              <a:off x="1982" y="1770"/>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hlink">
                    <a:gamma/>
                    <a:shade val="0"/>
                    <a:invGamma/>
                  </a:schemeClr>
                </a:gs>
                <a:gs pos="100000">
                  <a:schemeClr va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hlink"/>
              </a:extrusionClr>
            </a:sp3d>
          </p:spPr>
          <p:txBody>
            <a:bodyPr wrap="none" anchor="ctr">
              <a:flatTx/>
            </a:bodyPr>
            <a:lstStyle/>
            <a:p>
              <a:pPr algn="r">
                <a:defRPr/>
              </a:pPr>
              <a:endParaRPr lang="fr-FR"/>
            </a:p>
          </p:txBody>
        </p:sp>
        <p:sp>
          <p:nvSpPr>
            <p:cNvPr id="63510" name="AutoShape 22"/>
            <p:cNvSpPr>
              <a:spLocks noChangeArrowheads="1"/>
            </p:cNvSpPr>
            <p:nvPr/>
          </p:nvSpPr>
          <p:spPr bwMode="gray">
            <a:xfrm rot="12174404">
              <a:off x="1940" y="1755"/>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1">
                    <a:gamma/>
                    <a:shade val="0"/>
                    <a:invGamma/>
                  </a:schemeClr>
                </a:gs>
                <a:gs pos="100000">
                  <a:schemeClr val="accent1"/>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1"/>
              </a:extrusionClr>
            </a:sp3d>
          </p:spPr>
          <p:txBody>
            <a:bodyPr wrap="none" anchor="ctr">
              <a:flatTx/>
            </a:bodyPr>
            <a:lstStyle/>
            <a:p>
              <a:pPr algn="r">
                <a:defRPr/>
              </a:pPr>
              <a:endParaRPr lang="fr-FR"/>
            </a:p>
          </p:txBody>
        </p:sp>
        <p:sp>
          <p:nvSpPr>
            <p:cNvPr id="63511" name="AutoShape 23"/>
            <p:cNvSpPr>
              <a:spLocks noChangeArrowheads="1"/>
            </p:cNvSpPr>
            <p:nvPr/>
          </p:nvSpPr>
          <p:spPr bwMode="gray">
            <a:xfrm rot="17574404">
              <a:off x="1997" y="1694"/>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folHlink">
                    <a:gamma/>
                    <a:shade val="6275"/>
                    <a:invGamma/>
                  </a:schemeClr>
                </a:gs>
                <a:gs pos="100000">
                  <a:schemeClr val="fo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folHlink"/>
              </a:extrusionClr>
            </a:sp3d>
          </p:spPr>
          <p:txBody>
            <a:bodyPr wrap="none" anchor="ctr">
              <a:flatTx/>
            </a:bodyPr>
            <a:lstStyle/>
            <a:p>
              <a:pPr algn="r">
                <a:defRPr/>
              </a:pPr>
              <a:endParaRPr lang="fr-FR"/>
            </a:p>
          </p:txBody>
        </p:sp>
        <p:sp>
          <p:nvSpPr>
            <p:cNvPr id="63512" name="AutoShape 24"/>
            <p:cNvSpPr>
              <a:spLocks noChangeArrowheads="1"/>
            </p:cNvSpPr>
            <p:nvPr/>
          </p:nvSpPr>
          <p:spPr bwMode="gray">
            <a:xfrm rot="22974404">
              <a:off x="2025" y="1723"/>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2">
                    <a:gamma/>
                    <a:shade val="0"/>
                    <a:invGamma/>
                  </a:schemeClr>
                </a:gs>
                <a:gs pos="100000">
                  <a:schemeClr val="accent2"/>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2"/>
              </a:extrusionClr>
            </a:sp3d>
          </p:spPr>
          <p:txBody>
            <a:bodyPr wrap="none" anchor="ctr">
              <a:flatTx/>
            </a:bodyPr>
            <a:lstStyle/>
            <a:p>
              <a:pPr algn="r">
                <a:defRPr/>
              </a:pPr>
              <a:endParaRPr lang="fr-FR"/>
            </a:p>
          </p:txBody>
        </p:sp>
      </p:grpSp>
      <p:sp>
        <p:nvSpPr>
          <p:cNvPr id="32" name="AutoShape 5"/>
          <p:cNvSpPr>
            <a:spLocks noChangeArrowheads="1"/>
          </p:cNvSpPr>
          <p:nvPr/>
        </p:nvSpPr>
        <p:spPr bwMode="gray">
          <a:xfrm>
            <a:off x="1130139" y="5321435"/>
            <a:ext cx="3210983" cy="1005209"/>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33" name="ZoneTexte 32"/>
          <p:cNvSpPr txBox="1">
            <a:spLocks noChangeArrowheads="1"/>
          </p:cNvSpPr>
          <p:nvPr/>
        </p:nvSpPr>
        <p:spPr bwMode="auto">
          <a:xfrm>
            <a:off x="1303968" y="5408540"/>
            <a:ext cx="3037149" cy="584775"/>
          </a:xfrm>
          <a:prstGeom prst="rect">
            <a:avLst/>
          </a:prstGeom>
          <a:noFill/>
          <a:ln w="9525">
            <a:noFill/>
            <a:miter lim="800000"/>
            <a:headEnd/>
            <a:tailEnd/>
          </a:ln>
        </p:spPr>
        <p:txBody>
          <a:bodyPr wrap="square">
            <a:spAutoFit/>
          </a:bodyPr>
          <a:lstStyle/>
          <a:p>
            <a:pPr algn="ctr"/>
            <a:r>
              <a:rPr lang="fr-FR" sz="1600" dirty="0">
                <a:solidFill>
                  <a:srgbClr val="000000"/>
                </a:solidFill>
              </a:rPr>
              <a:t>Sciences et </a:t>
            </a:r>
            <a:r>
              <a:rPr lang="fr-FR" sz="1600" dirty="0" smtClean="0">
                <a:solidFill>
                  <a:srgbClr val="000000"/>
                </a:solidFill>
              </a:rPr>
              <a:t>Technologies du Design et</a:t>
            </a:r>
          </a:p>
          <a:p>
            <a:pPr algn="ctr"/>
            <a:r>
              <a:rPr lang="fr-FR" sz="1600" dirty="0" smtClean="0">
                <a:solidFill>
                  <a:srgbClr val="000000"/>
                </a:solidFill>
              </a:rPr>
              <a:t> </a:t>
            </a:r>
            <a:r>
              <a:rPr lang="fr-FR" sz="1600" dirty="0">
                <a:solidFill>
                  <a:srgbClr val="000000"/>
                </a:solidFill>
              </a:rPr>
              <a:t>des Arts Appliqués</a:t>
            </a:r>
          </a:p>
        </p:txBody>
      </p:sp>
      <p:sp>
        <p:nvSpPr>
          <p:cNvPr id="39" name="Text Box 18"/>
          <p:cNvSpPr txBox="1">
            <a:spLocks noChangeArrowheads="1"/>
          </p:cNvSpPr>
          <p:nvPr/>
        </p:nvSpPr>
        <p:spPr bwMode="white">
          <a:xfrm>
            <a:off x="4463820" y="980737"/>
            <a:ext cx="2201333" cy="396875"/>
          </a:xfrm>
          <a:prstGeom prst="rect">
            <a:avLst/>
          </a:prstGeom>
          <a:noFill/>
          <a:ln w="9525" algn="ctr">
            <a:noFill/>
            <a:miter lim="800000"/>
            <a:headEnd/>
            <a:tailEnd/>
          </a:ln>
        </p:spPr>
        <p:txBody>
          <a:bodyPr>
            <a:spAutoFit/>
          </a:bodyPr>
          <a:lstStyle/>
          <a:p>
            <a:pPr algn="ctr">
              <a:spcBef>
                <a:spcPct val="50000"/>
              </a:spcBef>
            </a:pPr>
            <a:r>
              <a:rPr lang="en-US" sz="2000" dirty="0" err="1">
                <a:solidFill>
                  <a:srgbClr val="FFFFFF"/>
                </a:solidFill>
                <a:cs typeface="Arial" charset="0"/>
              </a:rPr>
              <a:t>Bac</a:t>
            </a:r>
            <a:r>
              <a:rPr lang="en-US" sz="2000" dirty="0">
                <a:solidFill>
                  <a:srgbClr val="FFFFFF"/>
                </a:solidFill>
                <a:cs typeface="Arial" charset="0"/>
              </a:rPr>
              <a:t> STMG</a:t>
            </a:r>
          </a:p>
        </p:txBody>
      </p:sp>
      <p:sp>
        <p:nvSpPr>
          <p:cNvPr id="41" name="AutoShape 5"/>
          <p:cNvSpPr>
            <a:spLocks noChangeArrowheads="1"/>
          </p:cNvSpPr>
          <p:nvPr/>
        </p:nvSpPr>
        <p:spPr bwMode="gray">
          <a:xfrm>
            <a:off x="4943876" y="5546707"/>
            <a:ext cx="3072341" cy="1046329"/>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42" name="Text Box 18"/>
          <p:cNvSpPr txBox="1">
            <a:spLocks noChangeArrowheads="1"/>
          </p:cNvSpPr>
          <p:nvPr/>
        </p:nvSpPr>
        <p:spPr bwMode="white">
          <a:xfrm>
            <a:off x="952500" y="3071822"/>
            <a:ext cx="2201333" cy="396875"/>
          </a:xfrm>
          <a:prstGeom prst="rect">
            <a:avLst/>
          </a:prstGeom>
          <a:noFill/>
          <a:ln w="9525" algn="ctr">
            <a:noFill/>
            <a:miter lim="800000"/>
            <a:headEnd/>
            <a:tailEnd/>
          </a:ln>
        </p:spPr>
        <p:txBody>
          <a:bodyPr>
            <a:spAutoFit/>
          </a:bodyPr>
          <a:lstStyle/>
          <a:p>
            <a:pPr algn="ctr">
              <a:spcBef>
                <a:spcPct val="50000"/>
              </a:spcBef>
            </a:pPr>
            <a:r>
              <a:rPr lang="en-US" sz="2000" dirty="0" err="1">
                <a:solidFill>
                  <a:srgbClr val="FFFFFF"/>
                </a:solidFill>
                <a:cs typeface="Arial" charset="0"/>
              </a:rPr>
              <a:t>Bac</a:t>
            </a:r>
            <a:r>
              <a:rPr lang="en-US" sz="2000" dirty="0">
                <a:solidFill>
                  <a:srgbClr val="FFFFFF"/>
                </a:solidFill>
                <a:cs typeface="Arial" charset="0"/>
              </a:rPr>
              <a:t> ST2S</a:t>
            </a:r>
          </a:p>
        </p:txBody>
      </p:sp>
      <p:sp>
        <p:nvSpPr>
          <p:cNvPr id="43" name="Text Box 9"/>
          <p:cNvSpPr txBox="1">
            <a:spLocks noChangeArrowheads="1"/>
          </p:cNvSpPr>
          <p:nvPr/>
        </p:nvSpPr>
        <p:spPr bwMode="gray">
          <a:xfrm>
            <a:off x="666751" y="3571882"/>
            <a:ext cx="3088216" cy="584775"/>
          </a:xfrm>
          <a:prstGeom prst="rect">
            <a:avLst/>
          </a:prstGeom>
          <a:noFill/>
          <a:ln w="9525" algn="ctr">
            <a:noFill/>
            <a:miter lim="800000"/>
            <a:headEnd/>
            <a:tailEnd/>
          </a:ln>
        </p:spPr>
        <p:txBody>
          <a:bodyPr>
            <a:spAutoFit/>
          </a:bodyPr>
          <a:lstStyle/>
          <a:p>
            <a:pPr algn="ctr" eaLnBrk="0" hangingPunct="0"/>
            <a:r>
              <a:rPr lang="en-US" sz="1600" dirty="0">
                <a:solidFill>
                  <a:srgbClr val="000000"/>
                </a:solidFill>
                <a:cs typeface="Arial" charset="0"/>
              </a:rPr>
              <a:t>Sciences et Technologies de la Santé </a:t>
            </a:r>
            <a:endParaRPr lang="en-US" sz="1600" dirty="0" smtClean="0">
              <a:solidFill>
                <a:srgbClr val="000000"/>
              </a:solidFill>
              <a:cs typeface="Arial" charset="0"/>
            </a:endParaRPr>
          </a:p>
          <a:p>
            <a:pPr algn="ctr" eaLnBrk="0" hangingPunct="0"/>
            <a:r>
              <a:rPr lang="en-US" sz="1600" dirty="0" smtClean="0">
                <a:solidFill>
                  <a:srgbClr val="000000"/>
                </a:solidFill>
                <a:cs typeface="Arial" charset="0"/>
              </a:rPr>
              <a:t>et </a:t>
            </a:r>
            <a:r>
              <a:rPr lang="en-US" sz="1600" dirty="0">
                <a:solidFill>
                  <a:srgbClr val="000000"/>
                </a:solidFill>
                <a:cs typeface="Arial" charset="0"/>
              </a:rPr>
              <a:t>du Social</a:t>
            </a:r>
          </a:p>
        </p:txBody>
      </p:sp>
      <p:sp>
        <p:nvSpPr>
          <p:cNvPr id="63495" name="Text Box 9"/>
          <p:cNvSpPr txBox="1">
            <a:spLocks noChangeArrowheads="1"/>
          </p:cNvSpPr>
          <p:nvPr/>
        </p:nvSpPr>
        <p:spPr bwMode="gray">
          <a:xfrm>
            <a:off x="4175787" y="1412776"/>
            <a:ext cx="3088216" cy="830997"/>
          </a:xfrm>
          <a:prstGeom prst="rect">
            <a:avLst/>
          </a:prstGeom>
          <a:noFill/>
          <a:ln w="9525" algn="ctr">
            <a:noFill/>
            <a:miter lim="800000"/>
            <a:headEnd/>
            <a:tailEnd/>
          </a:ln>
        </p:spPr>
        <p:txBody>
          <a:bodyPr>
            <a:spAutoFit/>
          </a:bodyPr>
          <a:lstStyle/>
          <a:p>
            <a:pPr algn="ctr" eaLnBrk="0" hangingPunct="0"/>
            <a:r>
              <a:rPr lang="en-US" sz="1600" dirty="0">
                <a:solidFill>
                  <a:srgbClr val="000000"/>
                </a:solidFill>
                <a:cs typeface="Arial" charset="0"/>
              </a:rPr>
              <a:t>Sciences et Technologies du Management </a:t>
            </a:r>
          </a:p>
          <a:p>
            <a:pPr algn="ctr" eaLnBrk="0" hangingPunct="0"/>
            <a:r>
              <a:rPr lang="en-US" sz="1600" dirty="0">
                <a:solidFill>
                  <a:srgbClr val="000000"/>
                </a:solidFill>
                <a:cs typeface="Arial" charset="0"/>
              </a:rPr>
              <a:t>e</a:t>
            </a:r>
            <a:r>
              <a:rPr lang="en-US" sz="1600" dirty="0" smtClean="0">
                <a:solidFill>
                  <a:srgbClr val="000000"/>
                </a:solidFill>
                <a:cs typeface="Arial" charset="0"/>
              </a:rPr>
              <a:t>t de </a:t>
            </a:r>
            <a:r>
              <a:rPr lang="en-US" sz="1600" dirty="0">
                <a:solidFill>
                  <a:srgbClr val="000000"/>
                </a:solidFill>
                <a:cs typeface="Arial" charset="0"/>
              </a:rPr>
              <a:t>la </a:t>
            </a:r>
            <a:r>
              <a:rPr lang="en-US" sz="1600" dirty="0" err="1">
                <a:solidFill>
                  <a:srgbClr val="000000"/>
                </a:solidFill>
                <a:cs typeface="Arial" charset="0"/>
              </a:rPr>
              <a:t>Gestion</a:t>
            </a:r>
            <a:endParaRPr lang="en-US" sz="1600" dirty="0">
              <a:solidFill>
                <a:srgbClr val="000000"/>
              </a:solidFill>
              <a:cs typeface="Arial" charset="0"/>
            </a:endParaRPr>
          </a:p>
        </p:txBody>
      </p:sp>
      <p:sp>
        <p:nvSpPr>
          <p:cNvPr id="63498" name="Text Box 18"/>
          <p:cNvSpPr txBox="1">
            <a:spLocks noChangeArrowheads="1"/>
          </p:cNvSpPr>
          <p:nvPr/>
        </p:nvSpPr>
        <p:spPr bwMode="white">
          <a:xfrm>
            <a:off x="5519936" y="5157201"/>
            <a:ext cx="2201333" cy="396875"/>
          </a:xfrm>
          <a:prstGeom prst="rect">
            <a:avLst/>
          </a:prstGeom>
          <a:noFill/>
          <a:ln w="9525" algn="ctr">
            <a:noFill/>
            <a:miter lim="800000"/>
            <a:headEnd/>
            <a:tailEnd/>
          </a:ln>
        </p:spPr>
        <p:txBody>
          <a:bodyPr>
            <a:spAutoFit/>
          </a:bodyPr>
          <a:lstStyle/>
          <a:p>
            <a:pPr algn="ctr">
              <a:spcBef>
                <a:spcPct val="50000"/>
              </a:spcBef>
            </a:pPr>
            <a:r>
              <a:rPr lang="en-US" sz="2000" dirty="0" err="1">
                <a:solidFill>
                  <a:srgbClr val="FFFFFF"/>
                </a:solidFill>
                <a:cs typeface="Arial" charset="0"/>
              </a:rPr>
              <a:t>Bac</a:t>
            </a:r>
            <a:r>
              <a:rPr lang="en-US" sz="2000" dirty="0">
                <a:solidFill>
                  <a:srgbClr val="FFFFFF"/>
                </a:solidFill>
                <a:cs typeface="Arial" charset="0"/>
              </a:rPr>
              <a:t> STAV</a:t>
            </a:r>
          </a:p>
        </p:txBody>
      </p:sp>
      <p:sp>
        <p:nvSpPr>
          <p:cNvPr id="31" name="ZoneTexte 30"/>
          <p:cNvSpPr txBox="1">
            <a:spLocks noChangeArrowheads="1"/>
          </p:cNvSpPr>
          <p:nvPr/>
        </p:nvSpPr>
        <p:spPr bwMode="auto">
          <a:xfrm>
            <a:off x="4943875" y="5517241"/>
            <a:ext cx="3049520" cy="830997"/>
          </a:xfrm>
          <a:prstGeom prst="rect">
            <a:avLst/>
          </a:prstGeom>
          <a:noFill/>
          <a:ln w="9525">
            <a:noFill/>
            <a:miter lim="800000"/>
            <a:headEnd/>
            <a:tailEnd/>
          </a:ln>
        </p:spPr>
        <p:txBody>
          <a:bodyPr wrap="square">
            <a:spAutoFit/>
          </a:bodyPr>
          <a:lstStyle/>
          <a:p>
            <a:pPr algn="ctr"/>
            <a:r>
              <a:rPr lang="fr-FR" sz="1600" dirty="0">
                <a:solidFill>
                  <a:srgbClr val="000000"/>
                </a:solidFill>
              </a:rPr>
              <a:t>Sciences </a:t>
            </a:r>
            <a:r>
              <a:rPr lang="fr-FR" sz="1600" dirty="0" smtClean="0">
                <a:solidFill>
                  <a:srgbClr val="000000"/>
                </a:solidFill>
              </a:rPr>
              <a:t>et Technologies </a:t>
            </a:r>
            <a:r>
              <a:rPr lang="fr-FR" sz="1600" dirty="0">
                <a:solidFill>
                  <a:srgbClr val="000000"/>
                </a:solidFill>
              </a:rPr>
              <a:t>de l’Agronomie </a:t>
            </a:r>
            <a:endParaRPr lang="fr-FR" sz="1600" dirty="0" smtClean="0">
              <a:solidFill>
                <a:srgbClr val="000000"/>
              </a:solidFill>
            </a:endParaRPr>
          </a:p>
          <a:p>
            <a:pPr algn="ctr"/>
            <a:r>
              <a:rPr lang="fr-FR" sz="1600" dirty="0" smtClean="0">
                <a:solidFill>
                  <a:srgbClr val="000000"/>
                </a:solidFill>
              </a:rPr>
              <a:t>et </a:t>
            </a:r>
            <a:r>
              <a:rPr lang="fr-FR" sz="1600" dirty="0">
                <a:solidFill>
                  <a:srgbClr val="000000"/>
                </a:solidFill>
              </a:rPr>
              <a:t>du Vivant</a:t>
            </a:r>
          </a:p>
        </p:txBody>
      </p:sp>
      <p:sp>
        <p:nvSpPr>
          <p:cNvPr id="46" name="Text Box 18"/>
          <p:cNvSpPr txBox="1">
            <a:spLocks noChangeArrowheads="1"/>
          </p:cNvSpPr>
          <p:nvPr/>
        </p:nvSpPr>
        <p:spPr bwMode="white">
          <a:xfrm>
            <a:off x="1590412" y="4875568"/>
            <a:ext cx="2201333" cy="396875"/>
          </a:xfrm>
          <a:prstGeom prst="rect">
            <a:avLst/>
          </a:prstGeom>
          <a:noFill/>
          <a:ln w="9525" algn="ctr">
            <a:noFill/>
            <a:miter lim="800000"/>
            <a:headEnd/>
            <a:tailEnd/>
          </a:ln>
        </p:spPr>
        <p:txBody>
          <a:bodyPr>
            <a:spAutoFit/>
          </a:bodyPr>
          <a:lstStyle/>
          <a:p>
            <a:pPr algn="ctr">
              <a:spcBef>
                <a:spcPct val="50000"/>
              </a:spcBef>
            </a:pPr>
            <a:r>
              <a:rPr lang="en-US" sz="2000" dirty="0" err="1">
                <a:solidFill>
                  <a:srgbClr val="FFFFFF"/>
                </a:solidFill>
                <a:cs typeface="Arial" charset="0"/>
              </a:rPr>
              <a:t>Bac</a:t>
            </a:r>
            <a:r>
              <a:rPr lang="en-US" sz="2000" dirty="0">
                <a:solidFill>
                  <a:srgbClr val="FFFFFF"/>
                </a:solidFill>
                <a:cs typeface="Arial" charset="0"/>
              </a:rPr>
              <a:t> STD2A</a:t>
            </a:r>
          </a:p>
        </p:txBody>
      </p:sp>
      <p:sp>
        <p:nvSpPr>
          <p:cNvPr id="34" name="AutoShape 8"/>
          <p:cNvSpPr>
            <a:spLocks noChangeArrowheads="1"/>
          </p:cNvSpPr>
          <p:nvPr/>
        </p:nvSpPr>
        <p:spPr bwMode="gray">
          <a:xfrm>
            <a:off x="8604322" y="4903964"/>
            <a:ext cx="3444345" cy="1689064"/>
          </a:xfrm>
          <a:prstGeom prst="roundRect">
            <a:avLst>
              <a:gd name="adj" fmla="val 12699"/>
            </a:avLst>
          </a:prstGeom>
          <a:solidFill>
            <a:schemeClr val="accent5">
              <a:lumMod val="75000"/>
            </a:schemeClr>
          </a:solidFill>
          <a:ln w="9525" algn="ctr">
            <a:noFill/>
            <a:round/>
            <a:headEnd/>
            <a:tailEnd/>
          </a:ln>
        </p:spPr>
        <p:txBody>
          <a:bodyPr wrap="none" anchor="ctr"/>
          <a:lstStyle/>
          <a:p>
            <a:pPr algn="r"/>
            <a:r>
              <a:rPr lang="fr-FR" dirty="0"/>
              <a:t>B</a:t>
            </a:r>
          </a:p>
        </p:txBody>
      </p:sp>
      <p:sp>
        <p:nvSpPr>
          <p:cNvPr id="36" name="AutoShape 17"/>
          <p:cNvSpPr>
            <a:spLocks noChangeArrowheads="1"/>
          </p:cNvSpPr>
          <p:nvPr/>
        </p:nvSpPr>
        <p:spPr bwMode="gray">
          <a:xfrm>
            <a:off x="8784300" y="5339446"/>
            <a:ext cx="3141000" cy="1182996"/>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dirty="0">
              <a:solidFill>
                <a:schemeClr val="bg1"/>
              </a:solidFill>
            </a:endParaRPr>
          </a:p>
        </p:txBody>
      </p:sp>
      <p:grpSp>
        <p:nvGrpSpPr>
          <p:cNvPr id="38" name="Groupe 37"/>
          <p:cNvGrpSpPr/>
          <p:nvPr/>
        </p:nvGrpSpPr>
        <p:grpSpPr>
          <a:xfrm>
            <a:off x="0" y="980728"/>
            <a:ext cx="3311691" cy="1600200"/>
            <a:chOff x="7668344" y="5085184"/>
            <a:chExt cx="2643188" cy="1600200"/>
          </a:xfrm>
        </p:grpSpPr>
        <p:sp>
          <p:nvSpPr>
            <p:cNvPr id="40" name="AutoShape 8"/>
            <p:cNvSpPr>
              <a:spLocks noChangeArrowheads="1"/>
            </p:cNvSpPr>
            <p:nvPr/>
          </p:nvSpPr>
          <p:spPr bwMode="gray">
            <a:xfrm>
              <a:off x="7668344" y="5085184"/>
              <a:ext cx="2643188" cy="1600200"/>
            </a:xfrm>
            <a:prstGeom prst="roundRect">
              <a:avLst>
                <a:gd name="adj" fmla="val 12699"/>
              </a:avLst>
            </a:prstGeom>
            <a:solidFill>
              <a:schemeClr val="accent2">
                <a:lumMod val="75000"/>
              </a:schemeClr>
            </a:solidFill>
            <a:ln w="9525" algn="ctr">
              <a:noFill/>
              <a:round/>
              <a:headEnd/>
              <a:tailEnd/>
            </a:ln>
          </p:spPr>
          <p:txBody>
            <a:bodyPr wrap="none" anchor="ctr"/>
            <a:lstStyle/>
            <a:p>
              <a:pPr algn="r"/>
              <a:endParaRPr lang="fr-FR"/>
            </a:p>
          </p:txBody>
        </p:sp>
        <p:sp>
          <p:nvSpPr>
            <p:cNvPr id="44" name="AutoShape 17"/>
            <p:cNvSpPr>
              <a:spLocks noChangeArrowheads="1"/>
            </p:cNvSpPr>
            <p:nvPr/>
          </p:nvSpPr>
          <p:spPr bwMode="gray">
            <a:xfrm>
              <a:off x="7812360" y="5373216"/>
              <a:ext cx="2408237"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grpSp>
      <p:sp>
        <p:nvSpPr>
          <p:cNvPr id="47" name="Text Box 18"/>
          <p:cNvSpPr txBox="1">
            <a:spLocks noChangeArrowheads="1"/>
          </p:cNvSpPr>
          <p:nvPr/>
        </p:nvSpPr>
        <p:spPr bwMode="white">
          <a:xfrm>
            <a:off x="9264352" y="4939336"/>
            <a:ext cx="2297344" cy="400110"/>
          </a:xfrm>
          <a:prstGeom prst="rect">
            <a:avLst/>
          </a:prstGeom>
          <a:noFill/>
          <a:ln w="9525" algn="ctr">
            <a:noFill/>
            <a:miter lim="800000"/>
            <a:headEnd/>
            <a:tailEnd/>
          </a:ln>
        </p:spPr>
        <p:txBody>
          <a:bodyPr wrap="square">
            <a:spAutoFit/>
          </a:bodyPr>
          <a:lstStyle/>
          <a:p>
            <a:pPr algn="ctr">
              <a:spcBef>
                <a:spcPct val="50000"/>
              </a:spcBef>
            </a:pPr>
            <a:r>
              <a:rPr lang="en-US" sz="2000" dirty="0">
                <a:solidFill>
                  <a:srgbClr val="FFFFFF"/>
                </a:solidFill>
                <a:cs typeface="Arial" charset="0"/>
              </a:rPr>
              <a:t>Bac </a:t>
            </a:r>
            <a:r>
              <a:rPr lang="en-US" sz="2000" dirty="0" smtClean="0">
                <a:solidFill>
                  <a:srgbClr val="FFFFFF"/>
                </a:solidFill>
                <a:cs typeface="Arial" charset="0"/>
              </a:rPr>
              <a:t>S2TMD</a:t>
            </a:r>
            <a:endParaRPr lang="en-US" sz="2000" dirty="0">
              <a:solidFill>
                <a:srgbClr val="FFFFFF"/>
              </a:solidFill>
              <a:cs typeface="Arial" charset="0"/>
            </a:endParaRPr>
          </a:p>
        </p:txBody>
      </p:sp>
      <p:sp>
        <p:nvSpPr>
          <p:cNvPr id="49" name="Text Box 9"/>
          <p:cNvSpPr txBox="1">
            <a:spLocks noChangeArrowheads="1"/>
          </p:cNvSpPr>
          <p:nvPr/>
        </p:nvSpPr>
        <p:spPr bwMode="gray">
          <a:xfrm>
            <a:off x="8967143" y="5429184"/>
            <a:ext cx="2889503" cy="1077218"/>
          </a:xfrm>
          <a:prstGeom prst="rect">
            <a:avLst/>
          </a:prstGeom>
          <a:noFill/>
          <a:ln w="9525" algn="ctr">
            <a:noFill/>
            <a:miter lim="800000"/>
            <a:headEnd/>
            <a:tailEnd/>
          </a:ln>
        </p:spPr>
        <p:txBody>
          <a:bodyPr wrap="square">
            <a:spAutoFit/>
          </a:bodyPr>
          <a:lstStyle/>
          <a:p>
            <a:pPr algn="ctr" eaLnBrk="0" hangingPunct="0"/>
            <a:r>
              <a:rPr lang="en-US" sz="1600" dirty="0" smtClean="0">
                <a:solidFill>
                  <a:srgbClr val="000000"/>
                </a:solidFill>
                <a:cs typeface="Arial" charset="0"/>
              </a:rPr>
              <a:t>Sciences et Techniques</a:t>
            </a:r>
          </a:p>
          <a:p>
            <a:pPr algn="ctr" eaLnBrk="0" hangingPunct="0"/>
            <a:r>
              <a:rPr lang="en-US" sz="1600" dirty="0" smtClean="0">
                <a:solidFill>
                  <a:srgbClr val="000000"/>
                </a:solidFill>
                <a:cs typeface="Arial" charset="0"/>
              </a:rPr>
              <a:t>du </a:t>
            </a:r>
            <a:r>
              <a:rPr lang="en-US" sz="1600" dirty="0" err="1" smtClean="0">
                <a:solidFill>
                  <a:srgbClr val="000000"/>
                </a:solidFill>
                <a:cs typeface="Arial" charset="0"/>
              </a:rPr>
              <a:t>Thêatre</a:t>
            </a:r>
            <a:r>
              <a:rPr lang="en-US" sz="1600" dirty="0" smtClean="0">
                <a:solidFill>
                  <a:srgbClr val="000000"/>
                </a:solidFill>
                <a:cs typeface="Arial" charset="0"/>
              </a:rPr>
              <a:t> </a:t>
            </a:r>
          </a:p>
          <a:p>
            <a:pPr algn="ctr" eaLnBrk="0" hangingPunct="0"/>
            <a:r>
              <a:rPr lang="en-US" sz="1600" dirty="0" smtClean="0">
                <a:solidFill>
                  <a:srgbClr val="000000"/>
                </a:solidFill>
                <a:cs typeface="Arial" charset="0"/>
              </a:rPr>
              <a:t>de la </a:t>
            </a:r>
            <a:r>
              <a:rPr lang="en-US" sz="1600" dirty="0" err="1">
                <a:solidFill>
                  <a:srgbClr val="000000"/>
                </a:solidFill>
                <a:cs typeface="Arial" charset="0"/>
              </a:rPr>
              <a:t>Musique</a:t>
            </a:r>
            <a:r>
              <a:rPr lang="en-US" sz="1600" dirty="0">
                <a:solidFill>
                  <a:srgbClr val="000000"/>
                </a:solidFill>
                <a:cs typeface="Arial" charset="0"/>
              </a:rPr>
              <a:t> </a:t>
            </a:r>
            <a:endParaRPr lang="en-US" sz="1600" dirty="0" smtClean="0">
              <a:solidFill>
                <a:srgbClr val="000000"/>
              </a:solidFill>
              <a:cs typeface="Arial" charset="0"/>
            </a:endParaRPr>
          </a:p>
          <a:p>
            <a:pPr algn="ctr" eaLnBrk="0" hangingPunct="0"/>
            <a:r>
              <a:rPr lang="en-US" sz="1600" dirty="0" smtClean="0">
                <a:solidFill>
                  <a:srgbClr val="000000"/>
                </a:solidFill>
                <a:cs typeface="Arial" charset="0"/>
              </a:rPr>
              <a:t>et </a:t>
            </a:r>
            <a:r>
              <a:rPr lang="en-US" sz="1600" dirty="0">
                <a:solidFill>
                  <a:srgbClr val="000000"/>
                </a:solidFill>
                <a:cs typeface="Arial" charset="0"/>
              </a:rPr>
              <a:t>de </a:t>
            </a:r>
            <a:r>
              <a:rPr lang="en-US" sz="1600" dirty="0" smtClean="0">
                <a:solidFill>
                  <a:srgbClr val="000000"/>
                </a:solidFill>
                <a:cs typeface="Arial" charset="0"/>
              </a:rPr>
              <a:t>la </a:t>
            </a:r>
            <a:r>
              <a:rPr lang="en-US" sz="1600" dirty="0" err="1" smtClean="0">
                <a:solidFill>
                  <a:srgbClr val="000000"/>
                </a:solidFill>
                <a:cs typeface="Arial" charset="0"/>
              </a:rPr>
              <a:t>Danse</a:t>
            </a:r>
            <a:endParaRPr lang="en-US" sz="1600" dirty="0">
              <a:solidFill>
                <a:srgbClr val="000000"/>
              </a:solidFill>
              <a:cs typeface="Arial" charset="0"/>
            </a:endParaRPr>
          </a:p>
        </p:txBody>
      </p:sp>
      <p:sp>
        <p:nvSpPr>
          <p:cNvPr id="50" name="Text Box 9"/>
          <p:cNvSpPr txBox="1">
            <a:spLocks noChangeArrowheads="1"/>
          </p:cNvSpPr>
          <p:nvPr/>
        </p:nvSpPr>
        <p:spPr bwMode="gray">
          <a:xfrm>
            <a:off x="239349" y="1340776"/>
            <a:ext cx="3088216" cy="584775"/>
          </a:xfrm>
          <a:prstGeom prst="rect">
            <a:avLst/>
          </a:prstGeom>
          <a:noFill/>
          <a:ln w="9525" algn="ctr">
            <a:noFill/>
            <a:miter lim="800000"/>
            <a:headEnd/>
            <a:tailEnd/>
          </a:ln>
        </p:spPr>
        <p:txBody>
          <a:bodyPr wrap="square">
            <a:spAutoFit/>
          </a:bodyPr>
          <a:lstStyle/>
          <a:p>
            <a:pPr algn="ctr" eaLnBrk="0" hangingPunct="0"/>
            <a:r>
              <a:rPr lang="en-US" sz="1600" dirty="0">
                <a:solidFill>
                  <a:srgbClr val="000000"/>
                </a:solidFill>
                <a:cs typeface="Arial" charset="0"/>
              </a:rPr>
              <a:t>Sciences et Technologies de </a:t>
            </a:r>
            <a:r>
              <a:rPr lang="en-US" sz="1600" dirty="0" err="1">
                <a:solidFill>
                  <a:srgbClr val="000000"/>
                </a:solidFill>
                <a:cs typeface="Arial" charset="0"/>
              </a:rPr>
              <a:t>l’Hôtellerie</a:t>
            </a:r>
            <a:r>
              <a:rPr lang="en-US" sz="1600" dirty="0">
                <a:solidFill>
                  <a:srgbClr val="000000"/>
                </a:solidFill>
                <a:cs typeface="Arial" charset="0"/>
              </a:rPr>
              <a:t> </a:t>
            </a:r>
            <a:endParaRPr lang="en-US" sz="1600" dirty="0" smtClean="0">
              <a:solidFill>
                <a:srgbClr val="000000"/>
              </a:solidFill>
              <a:cs typeface="Arial" charset="0"/>
            </a:endParaRPr>
          </a:p>
          <a:p>
            <a:pPr algn="ctr" eaLnBrk="0" hangingPunct="0"/>
            <a:r>
              <a:rPr lang="en-US" sz="1600" dirty="0" smtClean="0">
                <a:solidFill>
                  <a:srgbClr val="000000"/>
                </a:solidFill>
                <a:cs typeface="Arial" charset="0"/>
              </a:rPr>
              <a:t>et </a:t>
            </a:r>
            <a:r>
              <a:rPr lang="en-US" sz="1600" dirty="0">
                <a:solidFill>
                  <a:srgbClr val="000000"/>
                </a:solidFill>
                <a:cs typeface="Arial" charset="0"/>
              </a:rPr>
              <a:t>de la Restauration</a:t>
            </a:r>
          </a:p>
        </p:txBody>
      </p:sp>
      <p:sp>
        <p:nvSpPr>
          <p:cNvPr id="51" name="ZoneTexte 50"/>
          <p:cNvSpPr txBox="1"/>
          <p:nvPr/>
        </p:nvSpPr>
        <p:spPr>
          <a:xfrm>
            <a:off x="719403" y="980728"/>
            <a:ext cx="2016224" cy="369332"/>
          </a:xfrm>
          <a:prstGeom prst="rect">
            <a:avLst/>
          </a:prstGeom>
          <a:noFill/>
        </p:spPr>
        <p:txBody>
          <a:bodyPr wrap="square" rtlCol="0">
            <a:spAutoFit/>
          </a:bodyPr>
          <a:lstStyle/>
          <a:p>
            <a:pPr algn="ctr"/>
            <a:r>
              <a:rPr lang="fr-FR" dirty="0">
                <a:solidFill>
                  <a:schemeClr val="bg1"/>
                </a:solidFill>
              </a:rPr>
              <a:t>Bac STHR</a:t>
            </a:r>
          </a:p>
        </p:txBody>
      </p:sp>
      <p:sp>
        <p:nvSpPr>
          <p:cNvPr id="52" name="Text Box 9">
            <a:extLst>
              <a:ext uri="{FF2B5EF4-FFF2-40B4-BE49-F238E27FC236}">
                <a16:creationId xmlns:a16="http://schemas.microsoft.com/office/drawing/2014/main" id="{12E26372-4034-4163-9C17-A7CFECE11AA9}"/>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Baccalauréats Technologiques</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4735496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63495"/>
                                        </p:tgtEl>
                                        <p:attrNameLst>
                                          <p:attrName>style.visibility</p:attrName>
                                        </p:attrNameLst>
                                      </p:cBhvr>
                                      <p:to>
                                        <p:strVal val="visible"/>
                                      </p:to>
                                    </p:set>
                                    <p:animEffect transition="in" filter="checkerboard(across)">
                                      <p:cBhvr>
                                        <p:cTn id="7" dur="500"/>
                                        <p:tgtEl>
                                          <p:spTgt spid="6349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checkerboard(across)">
                                      <p:cBhvr>
                                        <p:cTn id="10" dur="500"/>
                                        <p:tgtEl>
                                          <p:spTgt spid="39"/>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checkerboard(across)">
                                      <p:cBhvr>
                                        <p:cTn id="14" dur="500"/>
                                        <p:tgtEl>
                                          <p:spTgt spid="45"/>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checkerboard(across)">
                                      <p:cBhvr>
                                        <p:cTn id="17" dur="500"/>
                                        <p:tgtEl>
                                          <p:spTgt spid="43"/>
                                        </p:tgtEl>
                                      </p:cBhvr>
                                    </p:animEffect>
                                  </p:childTnLst>
                                </p:cTn>
                              </p:par>
                              <p:par>
                                <p:cTn id="18" presetID="5" presetClass="entr" presetSubtype="10" fill="hold" grpId="1" nodeType="with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checkerboard(across)">
                                      <p:cBhvr>
                                        <p:cTn id="20" dur="500"/>
                                        <p:tgtEl>
                                          <p:spTgt spid="43"/>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checkerboard(across)">
                                      <p:cBhvr>
                                        <p:cTn id="23" dur="500"/>
                                        <p:tgtEl>
                                          <p:spTgt spid="4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63505"/>
                                        </p:tgtEl>
                                        <p:attrNameLst>
                                          <p:attrName>style.visibility</p:attrName>
                                        </p:attrNameLst>
                                      </p:cBhvr>
                                      <p:to>
                                        <p:strVal val="visible"/>
                                      </p:to>
                                    </p:set>
                                    <p:animEffect transition="in" filter="checkerboard(across)">
                                      <p:cBhvr>
                                        <p:cTn id="26" dur="500"/>
                                        <p:tgtEl>
                                          <p:spTgt spid="63505"/>
                                        </p:tgtEl>
                                      </p:cBhvr>
                                    </p:animEffect>
                                  </p:childTnLst>
                                </p:cTn>
                              </p:par>
                            </p:childTnLst>
                          </p:cTn>
                        </p:par>
                        <p:par>
                          <p:cTn id="27" fill="hold">
                            <p:stCondLst>
                              <p:cond delay="1000"/>
                            </p:stCondLst>
                            <p:childTnLst>
                              <p:par>
                                <p:cTn id="28" presetID="5" presetClass="entr" presetSubtype="10" fill="hold" grpId="0" nodeType="afterEffect">
                                  <p:stCondLst>
                                    <p:cond delay="0"/>
                                  </p:stCondLst>
                                  <p:childTnLst>
                                    <p:set>
                                      <p:cBhvr>
                                        <p:cTn id="29" dur="1" fill="hold">
                                          <p:stCondLst>
                                            <p:cond delay="0"/>
                                          </p:stCondLst>
                                        </p:cTn>
                                        <p:tgtEl>
                                          <p:spTgt spid="63491"/>
                                        </p:tgtEl>
                                        <p:attrNameLst>
                                          <p:attrName>style.visibility</p:attrName>
                                        </p:attrNameLst>
                                      </p:cBhvr>
                                      <p:to>
                                        <p:strVal val="visible"/>
                                      </p:to>
                                    </p:set>
                                    <p:animEffect transition="in" filter="checkerboard(across)">
                                      <p:cBhvr>
                                        <p:cTn id="30" dur="500"/>
                                        <p:tgtEl>
                                          <p:spTgt spid="63491"/>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checkerboard(across)">
                                      <p:cBhvr>
                                        <p:cTn id="33" dur="500"/>
                                        <p:tgtEl>
                                          <p:spTgt spid="32"/>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checkerboard(across)">
                                      <p:cBhvr>
                                        <p:cTn id="36" dur="500"/>
                                        <p:tgtEl>
                                          <p:spTgt spid="33"/>
                                        </p:tgtEl>
                                      </p:cBhvr>
                                    </p:animEffect>
                                  </p:childTnLst>
                                </p:cTn>
                              </p:par>
                              <p:par>
                                <p:cTn id="37" presetID="5" presetClass="entr" presetSubtype="10" fill="hold" nodeType="withEffect">
                                  <p:stCondLst>
                                    <p:cond delay="0"/>
                                  </p:stCondLst>
                                  <p:childTnLst>
                                    <p:set>
                                      <p:cBhvr>
                                        <p:cTn id="38" dur="1" fill="hold">
                                          <p:stCondLst>
                                            <p:cond delay="0"/>
                                          </p:stCondLst>
                                        </p:cTn>
                                        <p:tgtEl>
                                          <p:spTgt spid="46">
                                            <p:txEl>
                                              <p:pRg st="0" end="0"/>
                                            </p:txEl>
                                          </p:spTgt>
                                        </p:tgtEl>
                                        <p:attrNameLst>
                                          <p:attrName>style.visibility</p:attrName>
                                        </p:attrNameLst>
                                      </p:cBhvr>
                                      <p:to>
                                        <p:strVal val="visible"/>
                                      </p:to>
                                    </p:set>
                                    <p:animEffect transition="in" filter="checkerboard(across)">
                                      <p:cBhvr>
                                        <p:cTn id="39" dur="500"/>
                                        <p:tgtEl>
                                          <p:spTgt spid="46">
                                            <p:txEl>
                                              <p:pRg st="0" end="0"/>
                                            </p:txEl>
                                          </p:spTgt>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63500"/>
                                        </p:tgtEl>
                                        <p:attrNameLst>
                                          <p:attrName>style.visibility</p:attrName>
                                        </p:attrNameLst>
                                      </p:cBhvr>
                                      <p:to>
                                        <p:strVal val="visible"/>
                                      </p:to>
                                    </p:set>
                                    <p:animEffect transition="in" filter="checkerboard(across)">
                                      <p:cBhvr>
                                        <p:cTn id="43" dur="500"/>
                                        <p:tgtEl>
                                          <p:spTgt spid="63500"/>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checkerboard(across)">
                                      <p:cBhvr>
                                        <p:cTn id="46" dur="500"/>
                                        <p:tgtEl>
                                          <p:spTgt spid="41"/>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checkerboard(across)">
                                      <p:cBhvr>
                                        <p:cTn id="49" dur="500"/>
                                        <p:tgtEl>
                                          <p:spTgt spid="31"/>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63498"/>
                                        </p:tgtEl>
                                        <p:attrNameLst>
                                          <p:attrName>style.visibility</p:attrName>
                                        </p:attrNameLst>
                                      </p:cBhvr>
                                      <p:to>
                                        <p:strVal val="visible"/>
                                      </p:to>
                                    </p:set>
                                    <p:animEffect transition="in" filter="checkerboard(across)">
                                      <p:cBhvr>
                                        <p:cTn id="52" dur="500"/>
                                        <p:tgtEl>
                                          <p:spTgt spid="63498"/>
                                        </p:tgtEl>
                                      </p:cBhvr>
                                    </p:animEffect>
                                  </p:childTnLst>
                                </p:cTn>
                              </p:par>
                            </p:childTnLst>
                          </p:cTn>
                        </p:par>
                        <p:par>
                          <p:cTn id="53" fill="hold">
                            <p:stCondLst>
                              <p:cond delay="2000"/>
                            </p:stCondLst>
                            <p:childTnLst>
                              <p:par>
                                <p:cTn id="54" presetID="5" presetClass="entr" presetSubtype="10" fill="hold" grpId="0" nodeType="afterEffect">
                                  <p:stCondLst>
                                    <p:cond delay="0"/>
                                  </p:stCondLst>
                                  <p:childTnLst>
                                    <p:set>
                                      <p:cBhvr>
                                        <p:cTn id="55" dur="1" fill="hold">
                                          <p:stCondLst>
                                            <p:cond delay="0"/>
                                          </p:stCondLst>
                                        </p:cTn>
                                        <p:tgtEl>
                                          <p:spTgt spid="63504"/>
                                        </p:tgtEl>
                                        <p:attrNameLst>
                                          <p:attrName>style.visibility</p:attrName>
                                        </p:attrNameLst>
                                      </p:cBhvr>
                                      <p:to>
                                        <p:strVal val="visible"/>
                                      </p:to>
                                    </p:set>
                                    <p:animEffect transition="in" filter="checkerboard(across)">
                                      <p:cBhvr>
                                        <p:cTn id="56" dur="500"/>
                                        <p:tgtEl>
                                          <p:spTgt spid="63504"/>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63501"/>
                                        </p:tgtEl>
                                        <p:attrNameLst>
                                          <p:attrName>style.visibility</p:attrName>
                                        </p:attrNameLst>
                                      </p:cBhvr>
                                      <p:to>
                                        <p:strVal val="visible"/>
                                      </p:to>
                                    </p:set>
                                    <p:animEffect transition="in" filter="checkerboard(across)">
                                      <p:cBhvr>
                                        <p:cTn id="59" dur="500"/>
                                        <p:tgtEl>
                                          <p:spTgt spid="63501"/>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63503"/>
                                        </p:tgtEl>
                                        <p:attrNameLst>
                                          <p:attrName>style.visibility</p:attrName>
                                        </p:attrNameLst>
                                      </p:cBhvr>
                                      <p:to>
                                        <p:strVal val="visible"/>
                                      </p:to>
                                    </p:set>
                                    <p:animEffect transition="in" filter="checkerboard(across)">
                                      <p:cBhvr>
                                        <p:cTn id="62" dur="500"/>
                                        <p:tgtEl>
                                          <p:spTgt spid="63503"/>
                                        </p:tgtEl>
                                      </p:cBhvr>
                                    </p:animEffect>
                                  </p:childTnLst>
                                </p:cTn>
                              </p:par>
                              <p:par>
                                <p:cTn id="63" presetID="5" presetClass="entr" presetSubtype="10" fill="hold" grpId="0" nodeType="withEffect">
                                  <p:stCondLst>
                                    <p:cond delay="0"/>
                                  </p:stCondLst>
                                  <p:childTnLst>
                                    <p:set>
                                      <p:cBhvr>
                                        <p:cTn id="64" dur="1" fill="hold">
                                          <p:stCondLst>
                                            <p:cond delay="0"/>
                                          </p:stCondLst>
                                        </p:cTn>
                                        <p:tgtEl>
                                          <p:spTgt spid="63502"/>
                                        </p:tgtEl>
                                        <p:attrNameLst>
                                          <p:attrName>style.visibility</p:attrName>
                                        </p:attrNameLst>
                                      </p:cBhvr>
                                      <p:to>
                                        <p:strVal val="visible"/>
                                      </p:to>
                                    </p:set>
                                    <p:animEffect transition="in" filter="checkerboard(across)">
                                      <p:cBhvr>
                                        <p:cTn id="65" dur="500"/>
                                        <p:tgtEl>
                                          <p:spTgt spid="63502"/>
                                        </p:tgtEl>
                                      </p:cBhvr>
                                    </p:animEffect>
                                  </p:childTnLst>
                                </p:cTn>
                              </p:par>
                            </p:childTnLst>
                          </p:cTn>
                        </p:par>
                        <p:par>
                          <p:cTn id="66" fill="hold">
                            <p:stCondLst>
                              <p:cond delay="2500"/>
                            </p:stCondLst>
                            <p:childTnLst>
                              <p:par>
                                <p:cTn id="67" presetID="5" presetClass="entr" presetSubtype="1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checkerboard(across)">
                                      <p:cBhvr>
                                        <p:cTn id="69" dur="500"/>
                                        <p:tgtEl>
                                          <p:spTgt spid="35"/>
                                        </p:tgtEl>
                                      </p:cBhvr>
                                    </p:animEffect>
                                  </p:childTnLst>
                                </p:cTn>
                              </p:par>
                              <p:par>
                                <p:cTn id="70" presetID="5" presetClass="entr" presetSubtype="10" fill="hold" grpId="0" nodeType="withEffect">
                                  <p:stCondLst>
                                    <p:cond delay="0"/>
                                  </p:stCondLst>
                                  <p:childTnLst>
                                    <p:set>
                                      <p:cBhvr>
                                        <p:cTn id="71" dur="1" fill="hold">
                                          <p:stCondLst>
                                            <p:cond delay="0"/>
                                          </p:stCondLst>
                                        </p:cTn>
                                        <p:tgtEl>
                                          <p:spTgt spid="63507"/>
                                        </p:tgtEl>
                                        <p:attrNameLst>
                                          <p:attrName>style.visibility</p:attrName>
                                        </p:attrNameLst>
                                      </p:cBhvr>
                                      <p:to>
                                        <p:strVal val="visible"/>
                                      </p:to>
                                    </p:set>
                                    <p:animEffect transition="in" filter="checkerboard(across)">
                                      <p:cBhvr>
                                        <p:cTn id="72" dur="500"/>
                                        <p:tgtEl>
                                          <p:spTgt spid="63507"/>
                                        </p:tgtEl>
                                      </p:cBhvr>
                                    </p:animEffect>
                                  </p:childTnLst>
                                </p:cTn>
                              </p:par>
                              <p:par>
                                <p:cTn id="73" presetID="5" presetClass="entr" presetSubtype="10" fill="hold" grpId="0" nodeType="withEffect">
                                  <p:stCondLst>
                                    <p:cond delay="0"/>
                                  </p:stCondLst>
                                  <p:childTnLst>
                                    <p:set>
                                      <p:cBhvr>
                                        <p:cTn id="74" dur="1" fill="hold">
                                          <p:stCondLst>
                                            <p:cond delay="0"/>
                                          </p:stCondLst>
                                        </p:cTn>
                                        <p:tgtEl>
                                          <p:spTgt spid="63493"/>
                                        </p:tgtEl>
                                        <p:attrNameLst>
                                          <p:attrName>style.visibility</p:attrName>
                                        </p:attrNameLst>
                                      </p:cBhvr>
                                      <p:to>
                                        <p:strVal val="visible"/>
                                      </p:to>
                                    </p:set>
                                    <p:animEffect transition="in" filter="checkerboard(across)">
                                      <p:cBhvr>
                                        <p:cTn id="75" dur="500"/>
                                        <p:tgtEl>
                                          <p:spTgt spid="63493"/>
                                        </p:tgtEl>
                                      </p:cBhvr>
                                    </p:animEffect>
                                  </p:childTnLst>
                                </p:cTn>
                              </p:par>
                              <p:par>
                                <p:cTn id="76" presetID="5" presetClass="entr" presetSubtype="10" fill="hold" grpId="0" nodeType="withEffect">
                                  <p:stCondLst>
                                    <p:cond delay="0"/>
                                  </p:stCondLst>
                                  <p:childTnLst>
                                    <p:set>
                                      <p:cBhvr>
                                        <p:cTn id="77" dur="1" fill="hold">
                                          <p:stCondLst>
                                            <p:cond delay="0"/>
                                          </p:stCondLst>
                                        </p:cTn>
                                        <p:tgtEl>
                                          <p:spTgt spid="63506"/>
                                        </p:tgtEl>
                                        <p:attrNameLst>
                                          <p:attrName>style.visibility</p:attrName>
                                        </p:attrNameLst>
                                      </p:cBhvr>
                                      <p:to>
                                        <p:strVal val="visible"/>
                                      </p:to>
                                    </p:set>
                                    <p:animEffect transition="in" filter="checkerboard(across)">
                                      <p:cBhvr>
                                        <p:cTn id="78" dur="500"/>
                                        <p:tgtEl>
                                          <p:spTgt spid="63506"/>
                                        </p:tgtEl>
                                      </p:cBhvr>
                                    </p:animEffect>
                                  </p:childTnLst>
                                </p:cTn>
                              </p:par>
                              <p:par>
                                <p:cTn id="79" presetID="5" presetClass="entr" presetSubtype="10"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checkerboard(across)">
                                      <p:cBhvr>
                                        <p:cTn id="81" dur="500"/>
                                        <p:tgtEl>
                                          <p:spTgt spid="47"/>
                                        </p:tgtEl>
                                      </p:cBhvr>
                                    </p:animEffect>
                                  </p:childTnLst>
                                </p:cTn>
                              </p:par>
                              <p:par>
                                <p:cTn id="82" presetID="5" presetClass="entr" presetSubtype="1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checkerboard(across)">
                                      <p:cBhvr>
                                        <p:cTn id="84" dur="500"/>
                                        <p:tgtEl>
                                          <p:spTgt spid="49"/>
                                        </p:tgtEl>
                                      </p:cBhvr>
                                    </p:animEffect>
                                  </p:childTnLst>
                                </p:cTn>
                              </p:par>
                              <p:par>
                                <p:cTn id="85" presetID="5" presetClass="entr" presetSubtype="10" fill="hold" grpId="1" nodeType="with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checkerboard(across)">
                                      <p:cBhvr>
                                        <p:cTn id="87" dur="500"/>
                                        <p:tgtEl>
                                          <p:spTgt spid="49"/>
                                        </p:tgtEl>
                                      </p:cBhvr>
                                    </p:animEffect>
                                  </p:childTnLst>
                                </p:cTn>
                              </p:par>
                              <p:par>
                                <p:cTn id="88" presetID="5" presetClass="entr" presetSubtype="10"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checkerboard(across)">
                                      <p:cBhvr>
                                        <p:cTn id="90" dur="500"/>
                                        <p:tgtEl>
                                          <p:spTgt spid="50"/>
                                        </p:tgtEl>
                                      </p:cBhvr>
                                    </p:animEffect>
                                  </p:childTnLst>
                                </p:cTn>
                              </p:par>
                              <p:par>
                                <p:cTn id="91" presetID="5" presetClass="entr" presetSubtype="10" fill="hold" grpId="1"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checkerboard(across)">
                                      <p:cBhvr>
                                        <p:cTn id="9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35" grpId="0" animBg="1"/>
      <p:bldP spid="63504" grpId="0" animBg="1"/>
      <p:bldP spid="63491" grpId="0" animBg="1"/>
      <p:bldP spid="63493" grpId="0" animBg="1"/>
      <p:bldP spid="63500" grpId="0" animBg="1"/>
      <p:bldP spid="63501" grpId="0" animBg="1"/>
      <p:bldP spid="63502" grpId="0"/>
      <p:bldP spid="63503" grpId="0"/>
      <p:bldP spid="63505" grpId="0" animBg="1"/>
      <p:bldP spid="63506" grpId="0"/>
      <p:bldP spid="63507" grpId="0"/>
      <p:bldP spid="32" grpId="0" animBg="1"/>
      <p:bldP spid="33" grpId="0"/>
      <p:bldP spid="39" grpId="0"/>
      <p:bldP spid="41" grpId="0" animBg="1"/>
      <p:bldP spid="42" grpId="0"/>
      <p:bldP spid="43" grpId="0"/>
      <p:bldP spid="43" grpId="1"/>
      <p:bldP spid="63495" grpId="0"/>
      <p:bldP spid="63498" grpId="0"/>
      <p:bldP spid="31" grpId="0"/>
      <p:bldP spid="47" grpId="0"/>
      <p:bldP spid="49" grpId="0"/>
      <p:bldP spid="49" grpId="1"/>
      <p:bldP spid="50" grpId="0"/>
      <p:bldP spid="50" grpId="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15789" y="3284439"/>
            <a:ext cx="9889099" cy="3312368"/>
          </a:xfrm>
          <a:prstGeom prst="roundRect">
            <a:avLst>
              <a:gd name="adj" fmla="val 12699"/>
            </a:avLst>
          </a:prstGeom>
          <a:solidFill>
            <a:schemeClr val="accent2">
              <a:lumMod val="20000"/>
              <a:lumOff val="80000"/>
            </a:schemeClr>
          </a:solidFill>
          <a:ln w="9525" algn="ctr">
            <a:solidFill>
              <a:schemeClr val="accent3">
                <a:lumMod val="75000"/>
              </a:schemeClr>
            </a:solidFill>
            <a:round/>
            <a:headEnd/>
            <a:tailEnd/>
          </a:ln>
          <a:effectLst/>
        </p:spPr>
        <p:txBody>
          <a:bodyPr wrap="none" anchor="ctr"/>
          <a:lstStyle/>
          <a:p>
            <a:pPr algn="r">
              <a:defRPr/>
            </a:pPr>
            <a:endParaRPr lang="fr-FR"/>
          </a:p>
        </p:txBody>
      </p:sp>
      <p:sp>
        <p:nvSpPr>
          <p:cNvPr id="2" name="AutoShape 3"/>
          <p:cNvSpPr>
            <a:spLocks noChangeArrowheads="1"/>
          </p:cNvSpPr>
          <p:nvPr/>
        </p:nvSpPr>
        <p:spPr bwMode="gray">
          <a:xfrm>
            <a:off x="623395" y="1071319"/>
            <a:ext cx="4447116" cy="1871663"/>
          </a:xfrm>
          <a:prstGeom prst="roundRect">
            <a:avLst>
              <a:gd name="adj" fmla="val 12699"/>
            </a:avLst>
          </a:prstGeom>
          <a:solidFill>
            <a:schemeClr val="accent1">
              <a:lumMod val="75000"/>
            </a:schemeClr>
          </a:solidFill>
          <a:ln w="9525" algn="ctr">
            <a:noFill/>
            <a:round/>
            <a:headEnd/>
            <a:tailEnd/>
          </a:ln>
          <a:effectLst/>
        </p:spPr>
        <p:txBody>
          <a:bodyPr wrap="none" anchor="ctr"/>
          <a:lstStyle/>
          <a:p>
            <a:pPr algn="r">
              <a:defRPr/>
            </a:pPr>
            <a:endParaRPr lang="fr-FR"/>
          </a:p>
        </p:txBody>
      </p:sp>
      <p:sp>
        <p:nvSpPr>
          <p:cNvPr id="63498" name="Text Box 18"/>
          <p:cNvSpPr txBox="1">
            <a:spLocks noChangeArrowheads="1"/>
          </p:cNvSpPr>
          <p:nvPr/>
        </p:nvSpPr>
        <p:spPr bwMode="white">
          <a:xfrm>
            <a:off x="1199456" y="1148081"/>
            <a:ext cx="3160877"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STI2D</a:t>
            </a:r>
          </a:p>
        </p:txBody>
      </p:sp>
      <p:sp>
        <p:nvSpPr>
          <p:cNvPr id="30" name="AutoShape 5"/>
          <p:cNvSpPr>
            <a:spLocks noChangeArrowheads="1"/>
          </p:cNvSpPr>
          <p:nvPr/>
        </p:nvSpPr>
        <p:spPr bwMode="gray">
          <a:xfrm>
            <a:off x="756741" y="1832550"/>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dirty="0"/>
              <a:t>Sciences et Technologies de </a:t>
            </a:r>
            <a:endParaRPr lang="fr-FR" dirty="0" smtClean="0"/>
          </a:p>
          <a:p>
            <a:pPr algn="ctr"/>
            <a:r>
              <a:rPr lang="fr-FR" dirty="0" smtClean="0"/>
              <a:t>L’Industrie </a:t>
            </a:r>
            <a:r>
              <a:rPr lang="fr-FR" dirty="0"/>
              <a:t>et </a:t>
            </a:r>
            <a:r>
              <a:rPr lang="fr-FR" dirty="0" smtClean="0"/>
              <a:t>du</a:t>
            </a:r>
          </a:p>
          <a:p>
            <a:pPr algn="ctr"/>
            <a:r>
              <a:rPr lang="fr-FR" dirty="0" smtClean="0"/>
              <a:t>Développement Durable</a:t>
            </a:r>
            <a:endParaRPr lang="fr-FR" dirty="0">
              <a:solidFill>
                <a:schemeClr val="bg1"/>
              </a:solidFill>
            </a:endParaRP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52863183"/>
              </p:ext>
            </p:extLst>
          </p:nvPr>
        </p:nvGraphicFramePr>
        <p:xfrm>
          <a:off x="2351623" y="3501018"/>
          <a:ext cx="9408583" cy="2887571"/>
        </p:xfrm>
        <a:graphic>
          <a:graphicData uri="http://schemas.openxmlformats.org/drawingml/2006/table">
            <a:tbl>
              <a:tblPr/>
              <a:tblGrid>
                <a:gridCol w="4224436">
                  <a:extLst>
                    <a:ext uri="{9D8B030D-6E8A-4147-A177-3AD203B41FA5}">
                      <a16:colId xmlns:a16="http://schemas.microsoft.com/office/drawing/2014/main" val="20000"/>
                    </a:ext>
                  </a:extLst>
                </a:gridCol>
                <a:gridCol w="5184147">
                  <a:extLst>
                    <a:ext uri="{9D8B030D-6E8A-4147-A177-3AD203B41FA5}">
                      <a16:colId xmlns:a16="http://schemas.microsoft.com/office/drawing/2014/main" val="20001"/>
                    </a:ext>
                  </a:extLst>
                </a:gridCol>
              </a:tblGrid>
              <a:tr h="504055">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7744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Goût pour les manipulations </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Curiosité pour les technologies nouvelles, pour la fabrication, la conception</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1400" b="1"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Architecture et Construction</a:t>
                      </a: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Innovation Technologique et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Arial" charset="0"/>
                        </a:rPr>
                        <a:t>Eco-Conception</a:t>
                      </a:r>
                      <a:endParaRPr kumimoji="0" lang="fr-FR" sz="1600" b="0" i="0" u="none" strike="noStrike" cap="none" normalizeH="0" baseline="0" dirty="0" smtClean="0">
                        <a:ln>
                          <a:noFill/>
                        </a:ln>
                        <a:solidFill>
                          <a:schemeClr val="tx1"/>
                        </a:solidFill>
                        <a:effectLst/>
                        <a:latin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Energies  et Environnement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Systèmes d’Information et Numérique</a:t>
                      </a:r>
                      <a:endParaRPr kumimoji="0" lang="fr-FR" sz="1600" b="0"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16388" name="Picture 4" descr="http://www.lyceedavier.fr/lycee_tech/pole_technologique/images/image_sti2d.jpg"/>
          <p:cNvPicPr>
            <a:picLocks noChangeAspect="1" noChangeArrowheads="1"/>
          </p:cNvPicPr>
          <p:nvPr/>
        </p:nvPicPr>
        <p:blipFill>
          <a:blip r:embed="rId3" cstate="print"/>
          <a:srcRect/>
          <a:stretch>
            <a:fillRect/>
          </a:stretch>
        </p:blipFill>
        <p:spPr bwMode="auto">
          <a:xfrm>
            <a:off x="5903979" y="1052736"/>
            <a:ext cx="4833640" cy="1996078"/>
          </a:xfrm>
          <a:prstGeom prst="rect">
            <a:avLst/>
          </a:prstGeom>
          <a:noFill/>
        </p:spPr>
      </p:pic>
      <p:sp>
        <p:nvSpPr>
          <p:cNvPr id="11" name="Text Box 9">
            <a:extLst>
              <a:ext uri="{FF2B5EF4-FFF2-40B4-BE49-F238E27FC236}">
                <a16:creationId xmlns:a16="http://schemas.microsoft.com/office/drawing/2014/main" id="{C6CB5C02-009F-4853-8D38-A3C76BBBAC5D}"/>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19820760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2159000" y="3429000"/>
            <a:ext cx="9728200" cy="2952750"/>
          </a:xfrm>
          <a:prstGeom prst="roundRect">
            <a:avLst>
              <a:gd name="adj" fmla="val 12699"/>
            </a:avLst>
          </a:prstGeom>
          <a:solidFill>
            <a:schemeClr val="accent2">
              <a:lumMod val="60000"/>
              <a:lumOff val="40000"/>
              <a:alpha val="74000"/>
            </a:schemeClr>
          </a:solidFill>
          <a:ln w="9525" algn="ctr">
            <a:noFill/>
            <a:round/>
            <a:headEnd/>
            <a:tailEnd/>
          </a:ln>
          <a:effectLst/>
        </p:spPr>
        <p:txBody>
          <a:bodyPr wrap="none" anchor="ctr"/>
          <a:lstStyle/>
          <a:p>
            <a:pPr algn="r">
              <a:defRPr/>
            </a:pPr>
            <a:endParaRPr lang="fr-FR"/>
          </a:p>
        </p:txBody>
      </p:sp>
      <p:sp>
        <p:nvSpPr>
          <p:cNvPr id="2" name="AutoShape 3"/>
          <p:cNvSpPr>
            <a:spLocks noChangeArrowheads="1"/>
          </p:cNvSpPr>
          <p:nvPr/>
        </p:nvSpPr>
        <p:spPr bwMode="gray">
          <a:xfrm>
            <a:off x="527051" y="1196984"/>
            <a:ext cx="4447116" cy="1871663"/>
          </a:xfrm>
          <a:prstGeom prst="roundRect">
            <a:avLst>
              <a:gd name="adj" fmla="val 12699"/>
            </a:avLst>
          </a:prstGeom>
          <a:solidFill>
            <a:schemeClr val="accent2">
              <a:lumMod val="50000"/>
            </a:schemeClr>
          </a:solidFill>
          <a:ln w="9525" algn="ctr">
            <a:noFill/>
            <a:round/>
            <a:headEnd/>
            <a:tailEnd/>
          </a:ln>
          <a:effectLst/>
        </p:spPr>
        <p:txBody>
          <a:bodyPr wrap="none" anchor="ctr"/>
          <a:lstStyle/>
          <a:p>
            <a:pPr algn="r">
              <a:defRPr/>
            </a:pPr>
            <a:endParaRPr lang="fr-FR"/>
          </a:p>
        </p:txBody>
      </p:sp>
      <p:sp>
        <p:nvSpPr>
          <p:cNvPr id="63498" name="Text Box 18"/>
          <p:cNvSpPr txBox="1">
            <a:spLocks noChangeArrowheads="1"/>
          </p:cNvSpPr>
          <p:nvPr/>
        </p:nvSpPr>
        <p:spPr bwMode="white">
          <a:xfrm>
            <a:off x="1686984" y="1428750"/>
            <a:ext cx="2201333" cy="579438"/>
          </a:xfrm>
          <a:prstGeom prst="rect">
            <a:avLst/>
          </a:prstGeom>
          <a:noFill/>
          <a:ln w="9525" algn="ctr">
            <a:noFill/>
            <a:miter lim="800000"/>
            <a:headEnd/>
            <a:tailEnd/>
          </a:ln>
        </p:spPr>
        <p:txBody>
          <a:bodyPr>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STL</a:t>
            </a:r>
          </a:p>
        </p:txBody>
      </p:sp>
      <p:sp>
        <p:nvSpPr>
          <p:cNvPr id="30" name="AutoShape 5"/>
          <p:cNvSpPr>
            <a:spLocks noChangeArrowheads="1"/>
          </p:cNvSpPr>
          <p:nvPr/>
        </p:nvSpPr>
        <p:spPr bwMode="gray">
          <a:xfrm>
            <a:off x="666751" y="2060584"/>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r>
              <a:rPr lang="fr-FR" dirty="0"/>
              <a:t>Sciences et Technologies </a:t>
            </a:r>
          </a:p>
          <a:p>
            <a:pPr algn="ctr"/>
            <a:r>
              <a:rPr lang="fr-FR" dirty="0"/>
              <a:t>de Laboratoire</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2497627548"/>
              </p:ext>
            </p:extLst>
          </p:nvPr>
        </p:nvGraphicFramePr>
        <p:xfrm>
          <a:off x="2255577" y="3465018"/>
          <a:ext cx="9336226" cy="2830602"/>
        </p:xfrm>
        <a:graphic>
          <a:graphicData uri="http://schemas.openxmlformats.org/drawingml/2006/table">
            <a:tbl>
              <a:tblPr/>
              <a:tblGrid>
                <a:gridCol w="4128457">
                  <a:extLst>
                    <a:ext uri="{9D8B030D-6E8A-4147-A177-3AD203B41FA5}">
                      <a16:colId xmlns:a16="http://schemas.microsoft.com/office/drawing/2014/main" val="20000"/>
                    </a:ext>
                  </a:extLst>
                </a:gridCol>
                <a:gridCol w="5207769">
                  <a:extLst>
                    <a:ext uri="{9D8B030D-6E8A-4147-A177-3AD203B41FA5}">
                      <a16:colId xmlns:a16="http://schemas.microsoft.com/office/drawing/2014/main" val="20001"/>
                    </a:ext>
                  </a:extLst>
                </a:gridCol>
              </a:tblGrid>
              <a:tr h="491799">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38803">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1" i="0" u="none" strike="noStrike" cap="none" normalizeH="0" baseline="0" dirty="0" smtClean="0">
                          <a:ln>
                            <a:noFill/>
                          </a:ln>
                          <a:solidFill>
                            <a:schemeClr val="tx1"/>
                          </a:solidFill>
                          <a:effectLst/>
                          <a:latin typeface="Arial" charset="0"/>
                        </a:rPr>
                        <a:t>- </a:t>
                      </a:r>
                      <a:r>
                        <a:rPr kumimoji="0" lang="fr-FR" sz="1600" b="0" i="0" u="none" strike="noStrike" cap="none" normalizeH="0" baseline="0" dirty="0" smtClean="0">
                          <a:ln>
                            <a:noFill/>
                          </a:ln>
                          <a:solidFill>
                            <a:schemeClr val="tx1"/>
                          </a:solidFill>
                          <a:effectLst/>
                          <a:latin typeface="Arial" charset="0"/>
                        </a:rPr>
                        <a:t>Goût pour la manipulation et l’expérimentation, le travail en laboratoire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Sens de l’observation, rigueur</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Physique-chimie et mathématiques</a:t>
                      </a: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Biochimie-biologie- biotechnologie ou Sciences Physiques et Chimiques en laboratoire</a:t>
                      </a:r>
                    </a:p>
                    <a:p>
                      <a:pPr marL="171450" marR="0" lvl="0" indent="-171450" algn="l" defTabSz="914400" rtl="0" eaLnBrk="1" fontAlgn="base" latinLnBrk="0" hangingPunct="1">
                        <a:lnSpc>
                          <a:spcPct val="100000"/>
                        </a:lnSpc>
                        <a:spcBef>
                          <a:spcPct val="20000"/>
                        </a:spcBef>
                        <a:spcAft>
                          <a:spcPct val="0"/>
                        </a:spcAft>
                        <a:buClrTx/>
                        <a:buSzTx/>
                        <a:buFontTx/>
                        <a:buChar char="-"/>
                        <a:tabLst/>
                      </a:pPr>
                      <a:endParaRPr kumimoji="0" lang="fr-FR" sz="16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dirty="0" smtClean="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14338" name="Picture 2" descr="http://193.49.64.27/etab/tocqueville/images/BAC-STL2.jpg"/>
          <p:cNvPicPr>
            <a:picLocks noChangeAspect="1" noChangeArrowheads="1"/>
          </p:cNvPicPr>
          <p:nvPr/>
        </p:nvPicPr>
        <p:blipFill>
          <a:blip r:embed="rId3" cstate="print"/>
          <a:srcRect/>
          <a:stretch>
            <a:fillRect/>
          </a:stretch>
        </p:blipFill>
        <p:spPr bwMode="auto">
          <a:xfrm>
            <a:off x="6384032" y="1052736"/>
            <a:ext cx="4347501" cy="2180506"/>
          </a:xfrm>
          <a:prstGeom prst="rect">
            <a:avLst/>
          </a:prstGeom>
          <a:noFill/>
        </p:spPr>
      </p:pic>
      <p:sp>
        <p:nvSpPr>
          <p:cNvPr id="11" name="Text Box 9">
            <a:extLst>
              <a:ext uri="{FF2B5EF4-FFF2-40B4-BE49-F238E27FC236}">
                <a16:creationId xmlns:a16="http://schemas.microsoft.com/office/drawing/2014/main" id="{2C3F4146-47EF-4B5C-BEBF-0DF48436AD25}"/>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26406362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67541" y="3212976"/>
            <a:ext cx="10033000" cy="3429000"/>
          </a:xfrm>
          <a:prstGeom prst="roundRect">
            <a:avLst>
              <a:gd name="adj" fmla="val 12699"/>
            </a:avLst>
          </a:prstGeom>
          <a:solidFill>
            <a:srgbClr val="92D050"/>
          </a:solidFill>
          <a:ln w="9525" algn="ctr">
            <a:noFill/>
            <a:round/>
            <a:headEnd/>
            <a:tailEnd/>
          </a:ln>
          <a:effectLst/>
        </p:spPr>
        <p:txBody>
          <a:bodyPr wrap="none" anchor="ctr"/>
          <a:lstStyle/>
          <a:p>
            <a:pPr algn="r">
              <a:defRPr/>
            </a:pPr>
            <a:endParaRPr lang="fr-FR"/>
          </a:p>
        </p:txBody>
      </p:sp>
      <p:sp>
        <p:nvSpPr>
          <p:cNvPr id="2" name="AutoShape 3"/>
          <p:cNvSpPr>
            <a:spLocks noChangeArrowheads="1"/>
          </p:cNvSpPr>
          <p:nvPr/>
        </p:nvSpPr>
        <p:spPr bwMode="gray">
          <a:xfrm>
            <a:off x="527051" y="1196984"/>
            <a:ext cx="4447116" cy="1871663"/>
          </a:xfrm>
          <a:prstGeom prst="roundRect">
            <a:avLst>
              <a:gd name="adj" fmla="val 12699"/>
            </a:avLst>
          </a:prstGeom>
          <a:solidFill>
            <a:srgbClr val="00B050"/>
          </a:solidFill>
          <a:ln w="9525" algn="ctr">
            <a:noFill/>
            <a:round/>
            <a:headEnd/>
            <a:tailEnd/>
          </a:ln>
          <a:effectLst/>
        </p:spPr>
        <p:txBody>
          <a:bodyPr wrap="none" anchor="ctr"/>
          <a:lstStyle/>
          <a:p>
            <a:pPr algn="r">
              <a:defRPr/>
            </a:pPr>
            <a:endParaRPr lang="fr-FR"/>
          </a:p>
        </p:txBody>
      </p:sp>
      <p:sp>
        <p:nvSpPr>
          <p:cNvPr id="63498" name="Text Box 18"/>
          <p:cNvSpPr txBox="1">
            <a:spLocks noChangeArrowheads="1"/>
          </p:cNvSpPr>
          <p:nvPr/>
        </p:nvSpPr>
        <p:spPr bwMode="white">
          <a:xfrm>
            <a:off x="815413" y="1428751"/>
            <a:ext cx="3840427"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STAV</a:t>
            </a:r>
          </a:p>
        </p:txBody>
      </p:sp>
      <p:sp>
        <p:nvSpPr>
          <p:cNvPr id="30" name="AutoShape 5"/>
          <p:cNvSpPr>
            <a:spLocks noChangeArrowheads="1"/>
          </p:cNvSpPr>
          <p:nvPr/>
        </p:nvSpPr>
        <p:spPr bwMode="gray">
          <a:xfrm>
            <a:off x="623392" y="2060857"/>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dirty="0"/>
              <a:t>Sciences et Technologies</a:t>
            </a:r>
          </a:p>
          <a:p>
            <a:pPr algn="ctr"/>
            <a:r>
              <a:rPr lang="fr-FR" dirty="0"/>
              <a:t>De l’Agronomie et du Vivant</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3756354538"/>
              </p:ext>
            </p:extLst>
          </p:nvPr>
        </p:nvGraphicFramePr>
        <p:xfrm>
          <a:off x="2063555" y="3645032"/>
          <a:ext cx="9697044" cy="2584471"/>
        </p:xfrm>
        <a:graphic>
          <a:graphicData uri="http://schemas.openxmlformats.org/drawingml/2006/table">
            <a:tbl>
              <a:tblPr/>
              <a:tblGrid>
                <a:gridCol w="4947680">
                  <a:extLst>
                    <a:ext uri="{9D8B030D-6E8A-4147-A177-3AD203B41FA5}">
                      <a16:colId xmlns:a16="http://schemas.microsoft.com/office/drawing/2014/main" val="20000"/>
                    </a:ext>
                  </a:extLst>
                </a:gridCol>
                <a:gridCol w="4749364">
                  <a:extLst>
                    <a:ext uri="{9D8B030D-6E8A-4147-A177-3AD203B41FA5}">
                      <a16:colId xmlns:a16="http://schemas.microsoft.com/office/drawing/2014/main" val="20001"/>
                    </a:ext>
                  </a:extLst>
                </a:gridCol>
              </a:tblGrid>
              <a:tr h="576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08283">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Goût pour la manipulation et l’expérimentation </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Curiosité pour la biologie, l’agriculture, l’écologie et l’agroalimentaire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fr-FR"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600" b="1"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indent="0">
                        <a:buFont typeface="Wingdings" pitchFamily="2" charset="2"/>
                        <a:buNone/>
                      </a:pPr>
                      <a:r>
                        <a:rPr lang="fr-FR" sz="1600" dirty="0" smtClean="0">
                          <a:latin typeface="Arial" pitchFamily="34" charset="0"/>
                          <a:cs typeface="Arial" pitchFamily="34" charset="0"/>
                        </a:rPr>
                        <a:t>- Production Agricole</a:t>
                      </a:r>
                    </a:p>
                    <a:p>
                      <a:pPr marL="0" indent="0">
                        <a:buFont typeface="Wingdings" pitchFamily="2" charset="2"/>
                        <a:buNone/>
                      </a:pPr>
                      <a:r>
                        <a:rPr lang="fr-FR" sz="1600" dirty="0" smtClean="0">
                          <a:latin typeface="Arial" pitchFamily="34" charset="0"/>
                          <a:cs typeface="Arial" pitchFamily="34" charset="0"/>
                        </a:rPr>
                        <a:t>- Aménagement et Valorisation de l'Espace</a:t>
                      </a:r>
                    </a:p>
                    <a:p>
                      <a:pPr marL="0" indent="0">
                        <a:buFont typeface="Wingdings" pitchFamily="2" charset="2"/>
                        <a:buNone/>
                      </a:pPr>
                      <a:r>
                        <a:rPr lang="fr-FR" sz="1600" dirty="0" smtClean="0">
                          <a:latin typeface="Arial" pitchFamily="34" charset="0"/>
                          <a:cs typeface="Arial" pitchFamily="34" charset="0"/>
                        </a:rPr>
                        <a:t>- Transformation des Produits Alimentaires</a:t>
                      </a:r>
                    </a:p>
                    <a:p>
                      <a:pPr marL="0" indent="0">
                        <a:buFont typeface="Wingdings" pitchFamily="2" charset="2"/>
                        <a:buNone/>
                      </a:pPr>
                      <a:r>
                        <a:rPr lang="fr-FR" sz="1600" dirty="0" smtClean="0">
                          <a:latin typeface="Arial" pitchFamily="34" charset="0"/>
                          <a:cs typeface="Arial" pitchFamily="34" charset="0"/>
                        </a:rPr>
                        <a:t>- Services en Milieu Rural</a:t>
                      </a: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rgbClr val="002060"/>
                          </a:solidFill>
                          <a:effectLst/>
                          <a:latin typeface="Arial" charset="0"/>
                        </a:rPr>
                        <a:t>Domaines agroéquipement, agroalimentaire et environnement…</a:t>
                      </a: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12291" name="Picture 3" descr="C:\Users\CIO-RANGUEIL-5\Pictures\bandeau-stav.jpg"/>
          <p:cNvPicPr>
            <a:picLocks noChangeAspect="1" noChangeArrowheads="1"/>
          </p:cNvPicPr>
          <p:nvPr/>
        </p:nvPicPr>
        <p:blipFill>
          <a:blip r:embed="rId3" cstate="print"/>
          <a:srcRect/>
          <a:stretch>
            <a:fillRect/>
          </a:stretch>
        </p:blipFill>
        <p:spPr bwMode="auto">
          <a:xfrm>
            <a:off x="6864085" y="1196761"/>
            <a:ext cx="3552395" cy="1888995"/>
          </a:xfrm>
          <a:prstGeom prst="rect">
            <a:avLst/>
          </a:prstGeom>
          <a:noFill/>
        </p:spPr>
      </p:pic>
      <p:sp>
        <p:nvSpPr>
          <p:cNvPr id="11" name="Text Box 9">
            <a:extLst>
              <a:ext uri="{FF2B5EF4-FFF2-40B4-BE49-F238E27FC236}">
                <a16:creationId xmlns:a16="http://schemas.microsoft.com/office/drawing/2014/main" id="{A2E9B3EC-F55C-47A2-90F7-E9691FF1CD6B}"/>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11695522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67541" y="3429000"/>
            <a:ext cx="10081120" cy="3168352"/>
          </a:xfrm>
          <a:prstGeom prst="roundRect">
            <a:avLst>
              <a:gd name="adj" fmla="val 12699"/>
            </a:avLst>
          </a:prstGeom>
          <a:solidFill>
            <a:schemeClr val="accent6">
              <a:lumMod val="60000"/>
              <a:lumOff val="40000"/>
            </a:schemeClr>
          </a:solidFill>
          <a:ln w="9525" algn="ctr">
            <a:noFill/>
            <a:round/>
            <a:headEnd/>
            <a:tailEnd/>
          </a:ln>
        </p:spPr>
        <p:txBody>
          <a:bodyPr wrap="none" anchor="ctr"/>
          <a:lstStyle/>
          <a:p>
            <a:pPr algn="r">
              <a:defRPr/>
            </a:pPr>
            <a:endParaRPr lang="fr-FR"/>
          </a:p>
        </p:txBody>
      </p:sp>
      <p:sp>
        <p:nvSpPr>
          <p:cNvPr id="2" name="AutoShape 3"/>
          <p:cNvSpPr>
            <a:spLocks noChangeArrowheads="1"/>
          </p:cNvSpPr>
          <p:nvPr/>
        </p:nvSpPr>
        <p:spPr bwMode="gray">
          <a:xfrm>
            <a:off x="623395" y="1196761"/>
            <a:ext cx="4447116" cy="1871663"/>
          </a:xfrm>
          <a:prstGeom prst="roundRect">
            <a:avLst>
              <a:gd name="adj" fmla="val 12699"/>
            </a:avLst>
          </a:prstGeom>
          <a:solidFill>
            <a:schemeClr val="accent6">
              <a:lumMod val="50000"/>
            </a:schemeClr>
          </a:solidFill>
          <a:ln w="9525" algn="ctr">
            <a:noFill/>
            <a:round/>
            <a:headEnd/>
            <a:tailEnd/>
          </a:ln>
        </p:spPr>
        <p:txBody>
          <a:bodyPr wrap="none" anchor="ctr"/>
          <a:lstStyle/>
          <a:p>
            <a:pPr algn="r">
              <a:defRPr/>
            </a:pPr>
            <a:endParaRPr lang="fr-FR"/>
          </a:p>
        </p:txBody>
      </p:sp>
      <p:sp>
        <p:nvSpPr>
          <p:cNvPr id="63498" name="Text Box 18"/>
          <p:cNvSpPr txBox="1">
            <a:spLocks noChangeArrowheads="1"/>
          </p:cNvSpPr>
          <p:nvPr/>
        </p:nvSpPr>
        <p:spPr bwMode="white">
          <a:xfrm>
            <a:off x="1362521" y="1399559"/>
            <a:ext cx="2968856"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ST2S</a:t>
            </a:r>
          </a:p>
        </p:txBody>
      </p:sp>
      <p:sp>
        <p:nvSpPr>
          <p:cNvPr id="30" name="AutoShape 5"/>
          <p:cNvSpPr>
            <a:spLocks noChangeArrowheads="1"/>
          </p:cNvSpPr>
          <p:nvPr/>
        </p:nvSpPr>
        <p:spPr bwMode="gray">
          <a:xfrm>
            <a:off x="756741" y="2055152"/>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dirty="0"/>
              <a:t>Sciences et Technologies </a:t>
            </a:r>
          </a:p>
          <a:p>
            <a:pPr algn="ctr"/>
            <a:r>
              <a:rPr lang="fr-FR" dirty="0"/>
              <a:t>de la Santé et du Social</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3216732961"/>
              </p:ext>
            </p:extLst>
          </p:nvPr>
        </p:nvGraphicFramePr>
        <p:xfrm>
          <a:off x="2351590" y="3501008"/>
          <a:ext cx="9408582" cy="3006282"/>
        </p:xfrm>
        <a:graphic>
          <a:graphicData uri="http://schemas.openxmlformats.org/drawingml/2006/table">
            <a:tbl>
              <a:tblPr/>
              <a:tblGrid>
                <a:gridCol w="4552949">
                  <a:extLst>
                    <a:ext uri="{9D8B030D-6E8A-4147-A177-3AD203B41FA5}">
                      <a16:colId xmlns:a16="http://schemas.microsoft.com/office/drawing/2014/main" val="20000"/>
                    </a:ext>
                  </a:extLst>
                </a:gridCol>
                <a:gridCol w="4855633">
                  <a:extLst>
                    <a:ext uri="{9D8B030D-6E8A-4147-A177-3AD203B41FA5}">
                      <a16:colId xmlns:a16="http://schemas.microsoft.com/office/drawing/2014/main" val="20001"/>
                    </a:ext>
                  </a:extLst>
                </a:gridCol>
              </a:tblGrid>
              <a:tr h="641093">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11358">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1" i="0" u="none" strike="noStrike" cap="none" normalizeH="0" baseline="0" dirty="0" smtClean="0">
                          <a:ln>
                            <a:noFill/>
                          </a:ln>
                          <a:solidFill>
                            <a:schemeClr val="tx1"/>
                          </a:solidFill>
                          <a:effectLst/>
                          <a:latin typeface="Arial" charset="0"/>
                        </a:rPr>
                        <a:t>- </a:t>
                      </a:r>
                      <a:r>
                        <a:rPr kumimoji="0" lang="fr-FR" sz="1600" b="0" i="0" u="none" strike="noStrike" cap="none" normalizeH="0" baseline="0" dirty="0" smtClean="0">
                          <a:ln>
                            <a:noFill/>
                          </a:ln>
                          <a:solidFill>
                            <a:schemeClr val="tx1"/>
                          </a:solidFill>
                          <a:effectLst/>
                          <a:latin typeface="Arial" charset="0"/>
                        </a:rPr>
                        <a:t>Sens des relations humaines</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Goût pour le travail sanitaire et social</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Autonomie</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Esprit d’initiative</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Aptitude à communiquer et à travailler en équipe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1"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Sciences et Techniques sanitaires et sociales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Chimie, biologie et physiopathologie humaines</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rgbClr val="0070C0"/>
                          </a:solidFill>
                          <a:effectLst/>
                          <a:latin typeface="Arial" charset="0"/>
                        </a:rPr>
                        <a:t>Domaines du social et paramédical</a:t>
                      </a:r>
                      <a:endParaRPr kumimoji="0" lang="fr-FR" sz="1600" b="0" i="0" u="none" strike="noStrike" cap="none" normalizeH="0" baseline="0" dirty="0">
                        <a:ln>
                          <a:noFill/>
                        </a:ln>
                        <a:solidFill>
                          <a:srgbClr val="0070C0"/>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10242" name="Picture 2" descr="http://www.annoncesemploi.com/images/categories/stethoscope.jpg"/>
          <p:cNvPicPr>
            <a:picLocks noChangeAspect="1" noChangeArrowheads="1"/>
          </p:cNvPicPr>
          <p:nvPr/>
        </p:nvPicPr>
        <p:blipFill>
          <a:blip r:embed="rId3" cstate="print"/>
          <a:srcRect/>
          <a:stretch>
            <a:fillRect/>
          </a:stretch>
        </p:blipFill>
        <p:spPr bwMode="auto">
          <a:xfrm>
            <a:off x="5999989" y="1340768"/>
            <a:ext cx="2193032" cy="1428750"/>
          </a:xfrm>
          <a:prstGeom prst="rect">
            <a:avLst/>
          </a:prstGeom>
          <a:noFill/>
        </p:spPr>
      </p:pic>
      <p:pic>
        <p:nvPicPr>
          <p:cNvPr id="10244" name="Picture 4" descr="http://www.lyc-vinci-st-michel.ac-versailles.fr/local/cache-vignettes/L493xH347/sante2-d93c8.jpg"/>
          <p:cNvPicPr>
            <a:picLocks noChangeAspect="1" noChangeArrowheads="1"/>
          </p:cNvPicPr>
          <p:nvPr/>
        </p:nvPicPr>
        <p:blipFill>
          <a:blip r:embed="rId4" cstate="print"/>
          <a:srcRect/>
          <a:stretch>
            <a:fillRect/>
          </a:stretch>
        </p:blipFill>
        <p:spPr bwMode="auto">
          <a:xfrm>
            <a:off x="8208235" y="1340768"/>
            <a:ext cx="2304256" cy="1440160"/>
          </a:xfrm>
          <a:prstGeom prst="rect">
            <a:avLst/>
          </a:prstGeom>
          <a:noFill/>
        </p:spPr>
      </p:pic>
      <p:sp>
        <p:nvSpPr>
          <p:cNvPr id="12" name="Text Box 9">
            <a:extLst>
              <a:ext uri="{FF2B5EF4-FFF2-40B4-BE49-F238E27FC236}">
                <a16:creationId xmlns:a16="http://schemas.microsoft.com/office/drawing/2014/main" id="{350FBD42-BEBA-4578-843B-D1CF2E98CE20}"/>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14815318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67541" y="3284984"/>
            <a:ext cx="10081120" cy="3573016"/>
          </a:xfrm>
          <a:prstGeom prst="roundRect">
            <a:avLst>
              <a:gd name="adj" fmla="val 12699"/>
            </a:avLst>
          </a:prstGeom>
          <a:solidFill>
            <a:srgbClr val="FFA219"/>
          </a:solidFill>
          <a:ln w="9525" algn="ctr">
            <a:noFill/>
            <a:round/>
            <a:headEnd/>
            <a:tailEnd/>
          </a:ln>
          <a:effectLst/>
        </p:spPr>
        <p:txBody>
          <a:bodyPr wrap="none" anchor="ctr"/>
          <a:lstStyle/>
          <a:p>
            <a:pPr algn="r">
              <a:defRPr/>
            </a:pPr>
            <a:endParaRPr lang="fr-FR"/>
          </a:p>
        </p:txBody>
      </p:sp>
      <p:sp>
        <p:nvSpPr>
          <p:cNvPr id="2" name="AutoShape 3"/>
          <p:cNvSpPr>
            <a:spLocks noChangeArrowheads="1"/>
          </p:cNvSpPr>
          <p:nvPr/>
        </p:nvSpPr>
        <p:spPr bwMode="gray">
          <a:xfrm>
            <a:off x="623395" y="1196761"/>
            <a:ext cx="4447116" cy="1871663"/>
          </a:xfrm>
          <a:prstGeom prst="roundRect">
            <a:avLst>
              <a:gd name="adj" fmla="val 12699"/>
            </a:avLst>
          </a:prstGeom>
          <a:solidFill>
            <a:srgbClr val="E54505"/>
          </a:solidFill>
          <a:ln w="9525" algn="ctr">
            <a:noFill/>
            <a:round/>
            <a:headEnd/>
            <a:tailEnd/>
          </a:ln>
        </p:spPr>
        <p:txBody>
          <a:bodyPr wrap="none" anchor="ctr"/>
          <a:lstStyle/>
          <a:p>
            <a:pPr algn="r">
              <a:defRPr/>
            </a:pPr>
            <a:endParaRPr lang="fr-FR"/>
          </a:p>
        </p:txBody>
      </p:sp>
      <p:sp>
        <p:nvSpPr>
          <p:cNvPr id="63498" name="Text Box 18"/>
          <p:cNvSpPr txBox="1">
            <a:spLocks noChangeArrowheads="1"/>
          </p:cNvSpPr>
          <p:nvPr/>
        </p:nvSpPr>
        <p:spPr bwMode="white">
          <a:xfrm>
            <a:off x="1391480" y="1412785"/>
            <a:ext cx="2872845"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STMG</a:t>
            </a:r>
          </a:p>
        </p:txBody>
      </p:sp>
      <p:sp>
        <p:nvSpPr>
          <p:cNvPr id="30" name="AutoShape 5"/>
          <p:cNvSpPr>
            <a:spLocks noChangeArrowheads="1"/>
          </p:cNvSpPr>
          <p:nvPr/>
        </p:nvSpPr>
        <p:spPr bwMode="gray">
          <a:xfrm>
            <a:off x="719403" y="2060857"/>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r>
              <a:rPr lang="fr-FR" dirty="0"/>
              <a:t>Sciences et Technologies du</a:t>
            </a:r>
          </a:p>
          <a:p>
            <a:pPr algn="r"/>
            <a:r>
              <a:rPr lang="fr-FR" dirty="0"/>
              <a:t>Management et de la Gestion</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1000650436"/>
              </p:ext>
            </p:extLst>
          </p:nvPr>
        </p:nvGraphicFramePr>
        <p:xfrm>
          <a:off x="2351590" y="3429002"/>
          <a:ext cx="9408582" cy="3001860"/>
        </p:xfrm>
        <a:graphic>
          <a:graphicData uri="http://schemas.openxmlformats.org/drawingml/2006/table">
            <a:tbl>
              <a:tblPr/>
              <a:tblGrid>
                <a:gridCol w="4552949">
                  <a:extLst>
                    <a:ext uri="{9D8B030D-6E8A-4147-A177-3AD203B41FA5}">
                      <a16:colId xmlns:a16="http://schemas.microsoft.com/office/drawing/2014/main" val="20000"/>
                    </a:ext>
                  </a:extLst>
                </a:gridCol>
                <a:gridCol w="4855633">
                  <a:extLst>
                    <a:ext uri="{9D8B030D-6E8A-4147-A177-3AD203B41FA5}">
                      <a16:colId xmlns:a16="http://schemas.microsoft.com/office/drawing/2014/main" val="20001"/>
                    </a:ext>
                  </a:extLst>
                </a:gridCol>
              </a:tblGrid>
              <a:tr h="576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2579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Intérêt pour le fonctionnement des entreprises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Goût pour les outils de communication et de bureautique</a:t>
                      </a: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Sens de l’organisation et de la communication</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400" b="0"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Gestion et finances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Mercatique (marketing)</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Ressources humaines et communication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Systèmes d’information de gestion</a:t>
                      </a:r>
                      <a:endParaRPr kumimoji="0" lang="fr-FR" sz="1600" b="0"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8196" name="Picture 4" descr="http://www.coach-martine-fustino.com/wp-content/uploads/2011/11/Management.jpg"/>
          <p:cNvPicPr>
            <a:picLocks noChangeAspect="1" noChangeArrowheads="1"/>
          </p:cNvPicPr>
          <p:nvPr/>
        </p:nvPicPr>
        <p:blipFill>
          <a:blip r:embed="rId3" cstate="print"/>
          <a:srcRect/>
          <a:stretch>
            <a:fillRect/>
          </a:stretch>
        </p:blipFill>
        <p:spPr bwMode="auto">
          <a:xfrm>
            <a:off x="5615947" y="1340768"/>
            <a:ext cx="2976332" cy="1641360"/>
          </a:xfrm>
          <a:prstGeom prst="rect">
            <a:avLst/>
          </a:prstGeom>
          <a:noFill/>
        </p:spPr>
      </p:pic>
      <p:pic>
        <p:nvPicPr>
          <p:cNvPr id="8198" name="Picture 6" descr="http://www.c2008.org/wp-content/uploads/2013/09/semper_gestion-300x240.jpg"/>
          <p:cNvPicPr>
            <a:picLocks noChangeAspect="1" noChangeArrowheads="1"/>
          </p:cNvPicPr>
          <p:nvPr/>
        </p:nvPicPr>
        <p:blipFill>
          <a:blip r:embed="rId4" cstate="print"/>
          <a:srcRect/>
          <a:stretch>
            <a:fillRect/>
          </a:stretch>
        </p:blipFill>
        <p:spPr bwMode="auto">
          <a:xfrm>
            <a:off x="8592277" y="1340768"/>
            <a:ext cx="2880320" cy="1656184"/>
          </a:xfrm>
          <a:prstGeom prst="rect">
            <a:avLst/>
          </a:prstGeom>
          <a:noFill/>
        </p:spPr>
      </p:pic>
      <p:sp>
        <p:nvSpPr>
          <p:cNvPr id="12" name="Text Box 9">
            <a:extLst>
              <a:ext uri="{FF2B5EF4-FFF2-40B4-BE49-F238E27FC236}">
                <a16:creationId xmlns:a16="http://schemas.microsoft.com/office/drawing/2014/main" id="{4E30969D-C73D-4396-9E1A-C56DDF4AC9C6}"/>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8681842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67541" y="3356992"/>
            <a:ext cx="10081120" cy="3168352"/>
          </a:xfrm>
          <a:prstGeom prst="roundRect">
            <a:avLst>
              <a:gd name="adj" fmla="val 12699"/>
            </a:avLst>
          </a:prstGeom>
          <a:solidFill>
            <a:srgbClr val="FA9EF3">
              <a:alpha val="66000"/>
            </a:srgbClr>
          </a:solidFill>
          <a:ln w="9525" algn="ctr">
            <a:noFill/>
            <a:round/>
            <a:headEnd/>
            <a:tailEnd/>
          </a:ln>
        </p:spPr>
        <p:txBody>
          <a:bodyPr wrap="none" anchor="ctr"/>
          <a:lstStyle/>
          <a:p>
            <a:pPr algn="r">
              <a:defRPr/>
            </a:pPr>
            <a:endParaRPr lang="fr-FR"/>
          </a:p>
        </p:txBody>
      </p:sp>
      <p:sp>
        <p:nvSpPr>
          <p:cNvPr id="2" name="AutoShape 3"/>
          <p:cNvSpPr>
            <a:spLocks noChangeArrowheads="1"/>
          </p:cNvSpPr>
          <p:nvPr/>
        </p:nvSpPr>
        <p:spPr bwMode="gray">
          <a:xfrm>
            <a:off x="527051" y="1196984"/>
            <a:ext cx="4447116" cy="1871663"/>
          </a:xfrm>
          <a:prstGeom prst="roundRect">
            <a:avLst>
              <a:gd name="adj" fmla="val 12699"/>
            </a:avLst>
          </a:prstGeom>
          <a:solidFill>
            <a:srgbClr val="D707B9"/>
          </a:solidFill>
          <a:ln w="9525" algn="ctr">
            <a:noFill/>
            <a:round/>
            <a:headEnd/>
            <a:tailEnd/>
          </a:ln>
        </p:spPr>
        <p:txBody>
          <a:bodyPr wrap="none" anchor="ctr"/>
          <a:lstStyle/>
          <a:p>
            <a:pPr algn="r">
              <a:defRPr/>
            </a:pPr>
            <a:endParaRPr lang="fr-FR"/>
          </a:p>
        </p:txBody>
      </p:sp>
      <p:sp>
        <p:nvSpPr>
          <p:cNvPr id="63498" name="Text Box 18"/>
          <p:cNvSpPr txBox="1">
            <a:spLocks noChangeArrowheads="1"/>
          </p:cNvSpPr>
          <p:nvPr/>
        </p:nvSpPr>
        <p:spPr bwMode="white">
          <a:xfrm>
            <a:off x="1295469" y="1412785"/>
            <a:ext cx="3064867"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STD2A</a:t>
            </a:r>
          </a:p>
        </p:txBody>
      </p:sp>
      <p:sp>
        <p:nvSpPr>
          <p:cNvPr id="30" name="AutoShape 5"/>
          <p:cNvSpPr>
            <a:spLocks noChangeArrowheads="1"/>
          </p:cNvSpPr>
          <p:nvPr/>
        </p:nvSpPr>
        <p:spPr bwMode="gray">
          <a:xfrm>
            <a:off x="666751" y="2060584"/>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dirty="0"/>
              <a:t>Sciences et Technologies du</a:t>
            </a:r>
          </a:p>
          <a:p>
            <a:pPr algn="ctr"/>
            <a:r>
              <a:rPr lang="fr-FR" dirty="0"/>
              <a:t>Design et des Arts Appliqués</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1295050963"/>
              </p:ext>
            </p:extLst>
          </p:nvPr>
        </p:nvGraphicFramePr>
        <p:xfrm>
          <a:off x="2159563" y="3501008"/>
          <a:ext cx="9600604" cy="2862168"/>
        </p:xfrm>
        <a:graphic>
          <a:graphicData uri="http://schemas.openxmlformats.org/drawingml/2006/table">
            <a:tbl>
              <a:tblPr/>
              <a:tblGrid>
                <a:gridCol w="4645871">
                  <a:extLst>
                    <a:ext uri="{9D8B030D-6E8A-4147-A177-3AD203B41FA5}">
                      <a16:colId xmlns:a16="http://schemas.microsoft.com/office/drawing/2014/main" val="20000"/>
                    </a:ext>
                  </a:extLst>
                </a:gridCol>
                <a:gridCol w="4954733">
                  <a:extLst>
                    <a:ext uri="{9D8B030D-6E8A-4147-A177-3AD203B41FA5}">
                      <a16:colId xmlns:a16="http://schemas.microsoft.com/office/drawing/2014/main" val="20001"/>
                    </a:ext>
                  </a:extLst>
                </a:gridCol>
              </a:tblGrid>
              <a:tr h="576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09738">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Goût pour les applications de l’art : graphisme, mode, design</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Intérêt pour la conception et la réalisation d’objets ou d’espaces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Esprit créatif</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Analyse et méthodes en design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charset="0"/>
                        </a:rPr>
                        <a:t>- Conception et création en design et métiers d’art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600" b="0" i="0" u="none" strike="noStrike" cap="none" normalizeH="0" baseline="0" dirty="0" smtClean="0">
                          <a:ln>
                            <a:noFill/>
                          </a:ln>
                          <a:solidFill>
                            <a:srgbClr val="0070C0"/>
                          </a:solidFill>
                          <a:effectLst/>
                          <a:latin typeface="Arial" charset="0"/>
                        </a:rPr>
                        <a:t>Domaines graphisme, design d’objets, textile, d’espace, cinéma d’animation…</a:t>
                      </a:r>
                      <a:endParaRPr kumimoji="0" lang="fr-FR" sz="1600" b="0" i="0" u="none" strike="noStrike" cap="none" normalizeH="0" baseline="0" dirty="0">
                        <a:ln>
                          <a:noFill/>
                        </a:ln>
                        <a:solidFill>
                          <a:srgbClr val="0070C0"/>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6154" name="Picture 10" descr="http://www.typogabor.com/Media/velo-dan-palatnik.jpg"/>
          <p:cNvPicPr>
            <a:picLocks noChangeAspect="1" noChangeArrowheads="1"/>
          </p:cNvPicPr>
          <p:nvPr/>
        </p:nvPicPr>
        <p:blipFill>
          <a:blip r:embed="rId3" cstate="print"/>
          <a:srcRect/>
          <a:stretch>
            <a:fillRect/>
          </a:stretch>
        </p:blipFill>
        <p:spPr bwMode="auto">
          <a:xfrm>
            <a:off x="8400262" y="1340768"/>
            <a:ext cx="2818927" cy="1656184"/>
          </a:xfrm>
          <a:prstGeom prst="rect">
            <a:avLst/>
          </a:prstGeom>
          <a:noFill/>
        </p:spPr>
      </p:pic>
      <p:pic>
        <p:nvPicPr>
          <p:cNvPr id="6155" name="Picture 11"/>
          <p:cNvPicPr>
            <a:picLocks noChangeAspect="1" noChangeArrowheads="1"/>
          </p:cNvPicPr>
          <p:nvPr/>
        </p:nvPicPr>
        <p:blipFill>
          <a:blip r:embed="rId4" cstate="print"/>
          <a:srcRect/>
          <a:stretch>
            <a:fillRect/>
          </a:stretch>
        </p:blipFill>
        <p:spPr bwMode="auto">
          <a:xfrm>
            <a:off x="5807974" y="1340768"/>
            <a:ext cx="2583943" cy="1656184"/>
          </a:xfrm>
          <a:prstGeom prst="rect">
            <a:avLst/>
          </a:prstGeom>
          <a:noFill/>
          <a:ln w="9525">
            <a:noFill/>
            <a:miter lim="800000"/>
            <a:headEnd/>
            <a:tailEnd/>
          </a:ln>
          <a:effectLst/>
        </p:spPr>
      </p:pic>
      <p:sp>
        <p:nvSpPr>
          <p:cNvPr id="12" name="Text Box 9">
            <a:extLst>
              <a:ext uri="{FF2B5EF4-FFF2-40B4-BE49-F238E27FC236}">
                <a16:creationId xmlns:a16="http://schemas.microsoft.com/office/drawing/2014/main" id="{EFFDA1D8-29A6-4B87-AF7D-701CB3CF9C80}"/>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34881303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9817" y="536984"/>
            <a:ext cx="10860505" cy="866185"/>
          </a:xfrm>
        </p:spPr>
        <p:txBody>
          <a:bodyPr>
            <a:noAutofit/>
          </a:bodyPr>
          <a:lstStyle/>
          <a:p>
            <a:pPr algn="ctr"/>
            <a:r>
              <a:rPr lang="fr-FR" sz="3600" b="1" dirty="0"/>
              <a:t>Après la classe de 3</a:t>
            </a:r>
            <a:r>
              <a:rPr lang="fr-FR" sz="3600" b="1" baseline="30000" dirty="0"/>
              <a:t>ème</a:t>
            </a:r>
            <a:r>
              <a:rPr lang="fr-FR" sz="3600" b="1" dirty="0"/>
              <a:t>, je peux aller : </a:t>
            </a:r>
            <a:r>
              <a:rPr lang="fr-FR" sz="3500" b="1" dirty="0"/>
              <a:t> </a:t>
            </a:r>
          </a:p>
        </p:txBody>
      </p:sp>
      <p:sp>
        <p:nvSpPr>
          <p:cNvPr id="40" name="Espace réservé du contenu 39">
            <a:extLst>
              <a:ext uri="{FF2B5EF4-FFF2-40B4-BE49-F238E27FC236}">
                <a16:creationId xmlns:a16="http://schemas.microsoft.com/office/drawing/2014/main" id="{114841D3-F3E7-449E-844F-D096B590C028}"/>
              </a:ext>
            </a:extLst>
          </p:cNvPr>
          <p:cNvSpPr>
            <a:spLocks noGrp="1"/>
          </p:cNvSpPr>
          <p:nvPr>
            <p:ph idx="1"/>
          </p:nvPr>
        </p:nvSpPr>
        <p:spPr>
          <a:xfrm>
            <a:off x="1553209" y="3014601"/>
            <a:ext cx="1757363" cy="104076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indent="0" algn="ctr">
              <a:buNone/>
            </a:pPr>
            <a:r>
              <a:rPr lang="fr-FR" dirty="0">
                <a:solidFill>
                  <a:schemeClr val="tx1"/>
                </a:solidFill>
              </a:rPr>
              <a:t>1</a:t>
            </a:r>
            <a:r>
              <a:rPr lang="fr-FR" baseline="30000" dirty="0">
                <a:solidFill>
                  <a:schemeClr val="tx1"/>
                </a:solidFill>
              </a:rPr>
              <a:t>ère</a:t>
            </a:r>
            <a:r>
              <a:rPr lang="fr-FR" dirty="0">
                <a:solidFill>
                  <a:schemeClr val="tx1"/>
                </a:solidFill>
              </a:rPr>
              <a:t> générale</a:t>
            </a:r>
          </a:p>
          <a:p>
            <a:pPr marL="0" indent="0" algn="ctr">
              <a:buNone/>
            </a:pPr>
            <a:endParaRPr lang="fr-FR" dirty="0">
              <a:solidFill>
                <a:schemeClr val="tx1"/>
              </a:solidFill>
            </a:endParaRPr>
          </a:p>
        </p:txBody>
      </p:sp>
      <p:sp>
        <p:nvSpPr>
          <p:cNvPr id="4" name="Titre 2"/>
          <p:cNvSpPr txBox="1">
            <a:spLocks/>
          </p:cNvSpPr>
          <p:nvPr/>
        </p:nvSpPr>
        <p:spPr>
          <a:xfrm>
            <a:off x="401058" y="628499"/>
            <a:ext cx="10785009" cy="1075987"/>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fr-FR" sz="4000" b="1" dirty="0">
                <a:solidFill>
                  <a:schemeClr val="tx1"/>
                </a:solidFill>
              </a:rPr>
              <a:t> </a:t>
            </a:r>
            <a:r>
              <a:rPr lang="fr-FR" sz="4000" dirty="0"/>
              <a:t/>
            </a:r>
            <a:br>
              <a:rPr lang="fr-FR" sz="4000" dirty="0"/>
            </a:br>
            <a:endParaRPr lang="fr-FR" sz="4000" b="1" dirty="0"/>
          </a:p>
        </p:txBody>
      </p:sp>
      <p:sp>
        <p:nvSpPr>
          <p:cNvPr id="5" name="Titre 1">
            <a:extLst>
              <a:ext uri="{FF2B5EF4-FFF2-40B4-BE49-F238E27FC236}">
                <a16:creationId xmlns:a16="http://schemas.microsoft.com/office/drawing/2014/main" id="{551D646D-E955-4E7A-BC43-C16BC004B6D4}"/>
              </a:ext>
            </a:extLst>
          </p:cNvPr>
          <p:cNvSpPr txBox="1">
            <a:spLocks/>
          </p:cNvSpPr>
          <p:nvPr/>
        </p:nvSpPr>
        <p:spPr>
          <a:xfrm>
            <a:off x="1127663" y="480685"/>
            <a:ext cx="10058400" cy="91420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ctr"/>
            <a:endParaRPr lang="fr-FR" dirty="0"/>
          </a:p>
        </p:txBody>
      </p:sp>
      <p:sp>
        <p:nvSpPr>
          <p:cNvPr id="16" name="Rectangle 15">
            <a:extLst>
              <a:ext uri="{FF2B5EF4-FFF2-40B4-BE49-F238E27FC236}">
                <a16:creationId xmlns:a16="http://schemas.microsoft.com/office/drawing/2014/main" id="{4157A3A2-6BC1-4F77-9199-D3069F014F26}"/>
              </a:ext>
            </a:extLst>
          </p:cNvPr>
          <p:cNvSpPr/>
          <p:nvPr/>
        </p:nvSpPr>
        <p:spPr>
          <a:xfrm>
            <a:off x="1394911" y="1537164"/>
            <a:ext cx="4430096" cy="62675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Voie Générale et Technologique </a:t>
            </a:r>
          </a:p>
        </p:txBody>
      </p:sp>
      <p:sp>
        <p:nvSpPr>
          <p:cNvPr id="21" name="Rectangle 20">
            <a:extLst>
              <a:ext uri="{FF2B5EF4-FFF2-40B4-BE49-F238E27FC236}">
                <a16:creationId xmlns:a16="http://schemas.microsoft.com/office/drawing/2014/main" id="{C5C60D7D-1EE4-49F4-8F10-1B9D69F1E215}"/>
              </a:ext>
            </a:extLst>
          </p:cNvPr>
          <p:cNvSpPr/>
          <p:nvPr/>
        </p:nvSpPr>
        <p:spPr>
          <a:xfrm>
            <a:off x="6582076" y="1539205"/>
            <a:ext cx="4968240" cy="624719"/>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Voie professionnelle</a:t>
            </a:r>
          </a:p>
        </p:txBody>
      </p:sp>
      <p:sp>
        <p:nvSpPr>
          <p:cNvPr id="25" name="Rectangle 24">
            <a:extLst>
              <a:ext uri="{FF2B5EF4-FFF2-40B4-BE49-F238E27FC236}">
                <a16:creationId xmlns:a16="http://schemas.microsoft.com/office/drawing/2014/main" id="{7A486F01-47EC-4595-87B8-02C2968E7DC4}"/>
              </a:ext>
            </a:extLst>
          </p:cNvPr>
          <p:cNvSpPr/>
          <p:nvPr/>
        </p:nvSpPr>
        <p:spPr>
          <a:xfrm>
            <a:off x="2161373" y="2265761"/>
            <a:ext cx="3266707" cy="56733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Seconde générale et technologique(2de GT)</a:t>
            </a:r>
          </a:p>
        </p:txBody>
      </p:sp>
      <p:sp>
        <p:nvSpPr>
          <p:cNvPr id="30" name="Rectangle 29">
            <a:extLst>
              <a:ext uri="{FF2B5EF4-FFF2-40B4-BE49-F238E27FC236}">
                <a16:creationId xmlns:a16="http://schemas.microsoft.com/office/drawing/2014/main" id="{D9A64526-FD88-44BA-868F-7309CA5C23CC}"/>
              </a:ext>
            </a:extLst>
          </p:cNvPr>
          <p:cNvSpPr/>
          <p:nvPr/>
        </p:nvSpPr>
        <p:spPr>
          <a:xfrm>
            <a:off x="6582079" y="2416904"/>
            <a:ext cx="2602564" cy="40427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2de professionnelle </a:t>
            </a:r>
          </a:p>
        </p:txBody>
      </p:sp>
      <p:sp>
        <p:nvSpPr>
          <p:cNvPr id="32" name="Rectangle 31">
            <a:extLst>
              <a:ext uri="{FF2B5EF4-FFF2-40B4-BE49-F238E27FC236}">
                <a16:creationId xmlns:a16="http://schemas.microsoft.com/office/drawing/2014/main" id="{FB5F8D4F-5B38-4C47-A851-7D4E17E4F03F}"/>
              </a:ext>
            </a:extLst>
          </p:cNvPr>
          <p:cNvSpPr/>
          <p:nvPr/>
        </p:nvSpPr>
        <p:spPr>
          <a:xfrm>
            <a:off x="9547043" y="2418660"/>
            <a:ext cx="1891516" cy="41695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1</a:t>
            </a:r>
            <a:r>
              <a:rPr lang="fr-FR" baseline="30000" dirty="0">
                <a:solidFill>
                  <a:schemeClr val="tx1"/>
                </a:solidFill>
              </a:rPr>
              <a:t>re</a:t>
            </a:r>
            <a:r>
              <a:rPr lang="fr-FR" dirty="0">
                <a:solidFill>
                  <a:schemeClr val="tx1"/>
                </a:solidFill>
              </a:rPr>
              <a:t> année CAP</a:t>
            </a:r>
          </a:p>
        </p:txBody>
      </p:sp>
      <p:sp>
        <p:nvSpPr>
          <p:cNvPr id="34" name="Rectangle 33">
            <a:extLst>
              <a:ext uri="{FF2B5EF4-FFF2-40B4-BE49-F238E27FC236}">
                <a16:creationId xmlns:a16="http://schemas.microsoft.com/office/drawing/2014/main" id="{34A3E2A6-47ED-4A1F-BA62-F116F41911D9}"/>
              </a:ext>
            </a:extLst>
          </p:cNvPr>
          <p:cNvSpPr/>
          <p:nvPr/>
        </p:nvSpPr>
        <p:spPr>
          <a:xfrm>
            <a:off x="6582079" y="3007840"/>
            <a:ext cx="2602564" cy="99428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1ère professionnelle </a:t>
            </a:r>
          </a:p>
        </p:txBody>
      </p:sp>
      <p:sp>
        <p:nvSpPr>
          <p:cNvPr id="36" name="Rectangle 35">
            <a:extLst>
              <a:ext uri="{FF2B5EF4-FFF2-40B4-BE49-F238E27FC236}">
                <a16:creationId xmlns:a16="http://schemas.microsoft.com/office/drawing/2014/main" id="{8B2FCA6C-82A0-49B4-93E3-81C53C82FD73}"/>
              </a:ext>
            </a:extLst>
          </p:cNvPr>
          <p:cNvSpPr/>
          <p:nvPr/>
        </p:nvSpPr>
        <p:spPr>
          <a:xfrm>
            <a:off x="9547043" y="3014596"/>
            <a:ext cx="1891516" cy="75475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r>
              <a:rPr lang="fr-FR" dirty="0">
                <a:solidFill>
                  <a:schemeClr val="tx1"/>
                </a:solidFill>
              </a:rPr>
              <a:t>2</a:t>
            </a:r>
            <a:r>
              <a:rPr lang="fr-FR" baseline="30000" dirty="0">
                <a:solidFill>
                  <a:schemeClr val="tx1"/>
                </a:solidFill>
              </a:rPr>
              <a:t>ème</a:t>
            </a:r>
            <a:r>
              <a:rPr lang="fr-FR" dirty="0">
                <a:solidFill>
                  <a:schemeClr val="tx1"/>
                </a:solidFill>
              </a:rPr>
              <a:t> année CAP</a:t>
            </a:r>
          </a:p>
        </p:txBody>
      </p:sp>
      <p:sp>
        <p:nvSpPr>
          <p:cNvPr id="38" name="Rectangle 37">
            <a:extLst>
              <a:ext uri="{FF2B5EF4-FFF2-40B4-BE49-F238E27FC236}">
                <a16:creationId xmlns:a16="http://schemas.microsoft.com/office/drawing/2014/main" id="{12C44B98-865D-4BEA-BB46-8C2E15B01678}"/>
              </a:ext>
            </a:extLst>
          </p:cNvPr>
          <p:cNvSpPr/>
          <p:nvPr/>
        </p:nvSpPr>
        <p:spPr>
          <a:xfrm>
            <a:off x="6564991" y="4236649"/>
            <a:ext cx="2602564" cy="75475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Terminale professionnelle</a:t>
            </a:r>
          </a:p>
        </p:txBody>
      </p:sp>
      <p:sp>
        <p:nvSpPr>
          <p:cNvPr id="42" name="Rectangle 41">
            <a:extLst>
              <a:ext uri="{FF2B5EF4-FFF2-40B4-BE49-F238E27FC236}">
                <a16:creationId xmlns:a16="http://schemas.microsoft.com/office/drawing/2014/main" id="{7AE4BA4A-C886-49C1-904A-4F4E7E271E6C}"/>
              </a:ext>
            </a:extLst>
          </p:cNvPr>
          <p:cNvSpPr/>
          <p:nvPr/>
        </p:nvSpPr>
        <p:spPr>
          <a:xfrm>
            <a:off x="1553209" y="4270567"/>
            <a:ext cx="1757363" cy="75475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r>
              <a:rPr lang="fr-FR" dirty="0">
                <a:solidFill>
                  <a:schemeClr val="tx1"/>
                </a:solidFill>
              </a:rPr>
              <a:t>Terminale générale</a:t>
            </a:r>
          </a:p>
          <a:p>
            <a:pPr algn="ctr"/>
            <a:endParaRPr lang="fr-FR" dirty="0">
              <a:solidFill>
                <a:schemeClr val="tx1"/>
              </a:solidFill>
            </a:endParaRPr>
          </a:p>
        </p:txBody>
      </p:sp>
      <p:sp>
        <p:nvSpPr>
          <p:cNvPr id="44" name="Rectangle 43">
            <a:extLst>
              <a:ext uri="{FF2B5EF4-FFF2-40B4-BE49-F238E27FC236}">
                <a16:creationId xmlns:a16="http://schemas.microsoft.com/office/drawing/2014/main" id="{651EEC15-31B0-44B8-80BC-E2A56D918505}"/>
              </a:ext>
            </a:extLst>
          </p:cNvPr>
          <p:cNvSpPr/>
          <p:nvPr/>
        </p:nvSpPr>
        <p:spPr>
          <a:xfrm>
            <a:off x="4067643" y="3014599"/>
            <a:ext cx="1757364" cy="99428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1</a:t>
            </a:r>
            <a:r>
              <a:rPr lang="fr-FR" baseline="30000" dirty="0">
                <a:solidFill>
                  <a:schemeClr val="tx1"/>
                </a:solidFill>
              </a:rPr>
              <a:t>ère</a:t>
            </a:r>
            <a:r>
              <a:rPr lang="fr-FR" dirty="0">
                <a:solidFill>
                  <a:schemeClr val="tx1"/>
                </a:solidFill>
              </a:rPr>
              <a:t> Technologique</a:t>
            </a:r>
          </a:p>
        </p:txBody>
      </p:sp>
      <p:sp>
        <p:nvSpPr>
          <p:cNvPr id="46" name="Rectangle 45">
            <a:extLst>
              <a:ext uri="{FF2B5EF4-FFF2-40B4-BE49-F238E27FC236}">
                <a16:creationId xmlns:a16="http://schemas.microsoft.com/office/drawing/2014/main" id="{5C11BF69-932F-487C-866F-B69647D9EAAA}"/>
              </a:ext>
            </a:extLst>
          </p:cNvPr>
          <p:cNvSpPr/>
          <p:nvPr/>
        </p:nvSpPr>
        <p:spPr>
          <a:xfrm>
            <a:off x="4036197" y="4270567"/>
            <a:ext cx="1757363" cy="75475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Terminale Technologique</a:t>
            </a:r>
          </a:p>
        </p:txBody>
      </p:sp>
      <p:sp>
        <p:nvSpPr>
          <p:cNvPr id="6" name="Parchemin : horizontal 5">
            <a:extLst>
              <a:ext uri="{FF2B5EF4-FFF2-40B4-BE49-F238E27FC236}">
                <a16:creationId xmlns:a16="http://schemas.microsoft.com/office/drawing/2014/main" id="{306C10F2-D2F3-452D-9C6C-A6A51D893429}"/>
              </a:ext>
            </a:extLst>
          </p:cNvPr>
          <p:cNvSpPr/>
          <p:nvPr/>
        </p:nvSpPr>
        <p:spPr>
          <a:xfrm flipH="1">
            <a:off x="1394909" y="5324016"/>
            <a:ext cx="1571811" cy="75184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Baccalauréat général</a:t>
            </a:r>
          </a:p>
        </p:txBody>
      </p:sp>
      <p:sp>
        <p:nvSpPr>
          <p:cNvPr id="7" name="Parchemin : horizontal 6">
            <a:extLst>
              <a:ext uri="{FF2B5EF4-FFF2-40B4-BE49-F238E27FC236}">
                <a16:creationId xmlns:a16="http://schemas.microsoft.com/office/drawing/2014/main" id="{1DB52856-8F2F-4802-8124-04FC9C2271D1}"/>
              </a:ext>
            </a:extLst>
          </p:cNvPr>
          <p:cNvSpPr/>
          <p:nvPr/>
        </p:nvSpPr>
        <p:spPr>
          <a:xfrm flipH="1">
            <a:off x="3768244" y="5482298"/>
            <a:ext cx="1648009" cy="994702"/>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r>
              <a:rPr lang="fr-FR" sz="1600" dirty="0" smtClean="0"/>
              <a:t>Baccalauréat technologique</a:t>
            </a:r>
            <a:endParaRPr lang="fr-FR" sz="1600" dirty="0"/>
          </a:p>
        </p:txBody>
      </p:sp>
      <p:sp>
        <p:nvSpPr>
          <p:cNvPr id="8" name="Parchemin : horizontal 7">
            <a:extLst>
              <a:ext uri="{FF2B5EF4-FFF2-40B4-BE49-F238E27FC236}">
                <a16:creationId xmlns:a16="http://schemas.microsoft.com/office/drawing/2014/main" id="{6AB1DC71-57E6-42BE-BCAB-9BB954C9D126}"/>
              </a:ext>
            </a:extLst>
          </p:cNvPr>
          <p:cNvSpPr/>
          <p:nvPr/>
        </p:nvSpPr>
        <p:spPr>
          <a:xfrm flipH="1">
            <a:off x="7180024" y="5330459"/>
            <a:ext cx="1571811" cy="1015912"/>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a:p>
            <a:pPr algn="ctr"/>
            <a:r>
              <a:rPr lang="fr-FR" sz="1600" dirty="0" smtClean="0"/>
              <a:t>Baccalauréat professionnel</a:t>
            </a:r>
            <a:endParaRPr lang="fr-FR" sz="1600" dirty="0"/>
          </a:p>
        </p:txBody>
      </p:sp>
      <p:sp>
        <p:nvSpPr>
          <p:cNvPr id="9" name="Parchemin : horizontal 8">
            <a:extLst>
              <a:ext uri="{FF2B5EF4-FFF2-40B4-BE49-F238E27FC236}">
                <a16:creationId xmlns:a16="http://schemas.microsoft.com/office/drawing/2014/main" id="{13C038F1-4EFD-4084-8106-2383C8096647}"/>
              </a:ext>
            </a:extLst>
          </p:cNvPr>
          <p:cNvSpPr/>
          <p:nvPr/>
        </p:nvSpPr>
        <p:spPr>
          <a:xfrm flipH="1">
            <a:off x="9815145" y="5318799"/>
            <a:ext cx="1571811" cy="75184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CAP</a:t>
            </a:r>
          </a:p>
        </p:txBody>
      </p:sp>
      <p:sp>
        <p:nvSpPr>
          <p:cNvPr id="3" name="Rectangle 2">
            <a:extLst>
              <a:ext uri="{FF2B5EF4-FFF2-40B4-BE49-F238E27FC236}">
                <a16:creationId xmlns:a16="http://schemas.microsoft.com/office/drawing/2014/main" id="{620E42DD-6B3F-4CDC-9564-7698E8F28C6B}"/>
              </a:ext>
            </a:extLst>
          </p:cNvPr>
          <p:cNvSpPr/>
          <p:nvPr/>
        </p:nvSpPr>
        <p:spPr>
          <a:xfrm>
            <a:off x="5978264" y="1564050"/>
            <a:ext cx="450557" cy="6267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chemeClr val="tx1"/>
                </a:solidFill>
              </a:rPr>
              <a:t>OU</a:t>
            </a:r>
          </a:p>
        </p:txBody>
      </p:sp>
      <p:sp>
        <p:nvSpPr>
          <p:cNvPr id="14" name="Flèche : bas 13">
            <a:extLst>
              <a:ext uri="{FF2B5EF4-FFF2-40B4-BE49-F238E27FC236}">
                <a16:creationId xmlns:a16="http://schemas.microsoft.com/office/drawing/2014/main" id="{548853DD-E7B7-4667-993F-5236AE38DE8E}"/>
              </a:ext>
            </a:extLst>
          </p:cNvPr>
          <p:cNvSpPr/>
          <p:nvPr/>
        </p:nvSpPr>
        <p:spPr>
          <a:xfrm>
            <a:off x="2575115" y="2857256"/>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 bas 14">
            <a:extLst>
              <a:ext uri="{FF2B5EF4-FFF2-40B4-BE49-F238E27FC236}">
                <a16:creationId xmlns:a16="http://schemas.microsoft.com/office/drawing/2014/main" id="{6540DF0E-EBF3-4B3D-87C3-E07E1E620092}"/>
              </a:ext>
            </a:extLst>
          </p:cNvPr>
          <p:cNvSpPr/>
          <p:nvPr/>
        </p:nvSpPr>
        <p:spPr>
          <a:xfrm>
            <a:off x="4592251" y="2855354"/>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C32A4266-3848-408C-A704-9D3E2EE7CA7D}"/>
              </a:ext>
            </a:extLst>
          </p:cNvPr>
          <p:cNvSpPr/>
          <p:nvPr/>
        </p:nvSpPr>
        <p:spPr>
          <a:xfrm>
            <a:off x="2575115" y="4022261"/>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670471F8-DD50-4369-B230-FF9F8190920D}"/>
              </a:ext>
            </a:extLst>
          </p:cNvPr>
          <p:cNvSpPr/>
          <p:nvPr/>
        </p:nvSpPr>
        <p:spPr>
          <a:xfrm>
            <a:off x="4592251" y="3975178"/>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9639AF71-FCA3-43EB-8AE4-F936F0562400}"/>
              </a:ext>
            </a:extLst>
          </p:cNvPr>
          <p:cNvSpPr/>
          <p:nvPr/>
        </p:nvSpPr>
        <p:spPr>
          <a:xfrm>
            <a:off x="7644703" y="2823606"/>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25993C2F-ACE3-450C-A35E-D99D0FCED704}"/>
              </a:ext>
            </a:extLst>
          </p:cNvPr>
          <p:cNvSpPr/>
          <p:nvPr/>
        </p:nvSpPr>
        <p:spPr>
          <a:xfrm>
            <a:off x="10238027" y="2840641"/>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D490BC16-5066-4382-9FCF-BCC4C3760A25}"/>
              </a:ext>
            </a:extLst>
          </p:cNvPr>
          <p:cNvSpPr/>
          <p:nvPr/>
        </p:nvSpPr>
        <p:spPr>
          <a:xfrm>
            <a:off x="7620575" y="3977882"/>
            <a:ext cx="221568" cy="208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6" name="Connecteur droit avec flèche 25">
            <a:extLst>
              <a:ext uri="{FF2B5EF4-FFF2-40B4-BE49-F238E27FC236}">
                <a16:creationId xmlns:a16="http://schemas.microsoft.com/office/drawing/2014/main" id="{86885AF8-9698-4E03-9CAC-1B9D5D77620B}"/>
              </a:ext>
            </a:extLst>
          </p:cNvPr>
          <p:cNvCxnSpPr>
            <a:cxnSpLocks/>
          </p:cNvCxnSpPr>
          <p:nvPr/>
        </p:nvCxnSpPr>
        <p:spPr>
          <a:xfrm>
            <a:off x="6126915" y="3411023"/>
            <a:ext cx="2803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8A7B1F95-03D8-4CEF-B3DA-7132E7D24CBD}"/>
              </a:ext>
            </a:extLst>
          </p:cNvPr>
          <p:cNvCxnSpPr>
            <a:cxnSpLocks/>
          </p:cNvCxnSpPr>
          <p:nvPr/>
        </p:nvCxnSpPr>
        <p:spPr>
          <a:xfrm>
            <a:off x="6096000" y="2661327"/>
            <a:ext cx="30624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786CB5A2-CD73-4F30-AE1F-63AD6FB7B65D}"/>
              </a:ext>
            </a:extLst>
          </p:cNvPr>
          <p:cNvCxnSpPr>
            <a:cxnSpLocks/>
          </p:cNvCxnSpPr>
          <p:nvPr/>
        </p:nvCxnSpPr>
        <p:spPr>
          <a:xfrm>
            <a:off x="6007025" y="2923020"/>
            <a:ext cx="393857" cy="250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a:extLst>
              <a:ext uri="{FF2B5EF4-FFF2-40B4-BE49-F238E27FC236}">
                <a16:creationId xmlns:a16="http://schemas.microsoft.com/office/drawing/2014/main" id="{7A5B5FB9-0407-413E-8AD3-A880716FE249}"/>
              </a:ext>
            </a:extLst>
          </p:cNvPr>
          <p:cNvCxnSpPr>
            <a:cxnSpLocks/>
          </p:cNvCxnSpPr>
          <p:nvPr/>
        </p:nvCxnSpPr>
        <p:spPr>
          <a:xfrm flipH="1">
            <a:off x="5978266" y="2882604"/>
            <a:ext cx="428967" cy="263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58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0">
                                            <p:bg/>
                                          </p:spTgt>
                                        </p:tgtEl>
                                        <p:attrNameLst>
                                          <p:attrName>style.visibility</p:attrName>
                                        </p:attrNameLst>
                                      </p:cBhvr>
                                      <p:to>
                                        <p:strVal val="visible"/>
                                      </p:to>
                                    </p:set>
                                    <p:animEffect transition="in" filter="barn(inVertical)">
                                      <p:cBhvr>
                                        <p:cTn id="17" dur="500"/>
                                        <p:tgtEl>
                                          <p:spTgt spid="40">
                                            <p:bg/>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0">
                                            <p:txEl>
                                              <p:pRg st="0" end="0"/>
                                            </p:txEl>
                                          </p:spTgt>
                                        </p:tgtEl>
                                        <p:attrNameLst>
                                          <p:attrName>style.visibility</p:attrName>
                                        </p:attrNameLst>
                                      </p:cBhvr>
                                      <p:to>
                                        <p:strVal val="visible"/>
                                      </p:to>
                                    </p:set>
                                    <p:animEffect transition="in" filter="barn(inVertical)">
                                      <p:cBhvr>
                                        <p:cTn id="22" dur="500"/>
                                        <p:tgtEl>
                                          <p:spTgt spid="4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barn(inVertical)">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barn(inVertical)">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barn(inVertical)">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arn(inVertical)">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arn(inVertical)">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barn(inVertical)">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barn(inVertical)">
                                      <p:cBhvr>
                                        <p:cTn id="62" dur="500"/>
                                        <p:tgtEl>
                                          <p:spTgt spid="34"/>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barn(inVertical)">
                                      <p:cBhvr>
                                        <p:cTn id="67" dur="500"/>
                                        <p:tgtEl>
                                          <p:spTgt spid="38"/>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barn(inVertical)">
                                      <p:cBhvr>
                                        <p:cTn id="72" dur="500"/>
                                        <p:tgtEl>
                                          <p:spTgt spid="8"/>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barn(inVertical)">
                                      <p:cBhvr>
                                        <p:cTn id="77" dur="500"/>
                                        <p:tgtEl>
                                          <p:spTgt spid="32"/>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barn(inVertical)">
                                      <p:cBhvr>
                                        <p:cTn id="82" dur="500"/>
                                        <p:tgtEl>
                                          <p:spTgt spid="36"/>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barn(inVertical)">
                                      <p:cBhvr>
                                        <p:cTn id="8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p" animBg="1"/>
      <p:bldP spid="16" grpId="0" animBg="1"/>
      <p:bldP spid="21" grpId="0" animBg="1"/>
      <p:bldP spid="25" grpId="0" animBg="1"/>
      <p:bldP spid="30" grpId="0" animBg="1"/>
      <p:bldP spid="32" grpId="0" animBg="1"/>
      <p:bldP spid="34" grpId="0" animBg="1"/>
      <p:bldP spid="36" grpId="0" animBg="1"/>
      <p:bldP spid="38" grpId="0" animBg="1"/>
      <p:bldP spid="42" grpId="0" animBg="1"/>
      <p:bldP spid="44" grpId="0" animBg="1"/>
      <p:bldP spid="46" grpId="0" animBg="1"/>
      <p:bldP spid="6" grpId="0" animBg="1"/>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583500" y="3222076"/>
            <a:ext cx="10303701" cy="3159261"/>
          </a:xfrm>
          <a:prstGeom prst="roundRect">
            <a:avLst>
              <a:gd name="adj" fmla="val 12699"/>
            </a:avLst>
          </a:prstGeom>
          <a:solidFill>
            <a:srgbClr val="FFFF00">
              <a:alpha val="74000"/>
            </a:srgbClr>
          </a:solidFill>
          <a:ln w="9525" algn="ctr">
            <a:noFill/>
            <a:round/>
            <a:headEnd/>
            <a:tailEnd/>
          </a:ln>
        </p:spPr>
        <p:txBody>
          <a:bodyPr wrap="none" anchor="ctr"/>
          <a:lstStyle/>
          <a:p>
            <a:pPr algn="r">
              <a:defRPr/>
            </a:pPr>
            <a:endParaRPr lang="fr-FR"/>
          </a:p>
        </p:txBody>
      </p:sp>
      <p:sp>
        <p:nvSpPr>
          <p:cNvPr id="2" name="AutoShape 3"/>
          <p:cNvSpPr>
            <a:spLocks noChangeArrowheads="1"/>
          </p:cNvSpPr>
          <p:nvPr/>
        </p:nvSpPr>
        <p:spPr bwMode="gray">
          <a:xfrm>
            <a:off x="527383" y="1268769"/>
            <a:ext cx="4447116" cy="1871663"/>
          </a:xfrm>
          <a:prstGeom prst="roundRect">
            <a:avLst>
              <a:gd name="adj" fmla="val 12699"/>
            </a:avLst>
          </a:prstGeom>
          <a:solidFill>
            <a:srgbClr val="FFC000"/>
          </a:solidFill>
          <a:ln w="9525" algn="ctr">
            <a:noFill/>
            <a:round/>
            <a:headEnd/>
            <a:tailEnd/>
          </a:ln>
        </p:spPr>
        <p:txBody>
          <a:bodyPr wrap="none" anchor="ctr"/>
          <a:lstStyle/>
          <a:p>
            <a:pPr algn="r">
              <a:defRPr/>
            </a:pPr>
            <a:endParaRPr lang="fr-FR"/>
          </a:p>
        </p:txBody>
      </p:sp>
      <p:sp>
        <p:nvSpPr>
          <p:cNvPr id="63498" name="Text Box 18"/>
          <p:cNvSpPr txBox="1">
            <a:spLocks noChangeArrowheads="1"/>
          </p:cNvSpPr>
          <p:nvPr/>
        </p:nvSpPr>
        <p:spPr bwMode="white">
          <a:xfrm>
            <a:off x="1391480" y="1412785"/>
            <a:ext cx="3072341" cy="584775"/>
          </a:xfrm>
          <a:prstGeom prst="rect">
            <a:avLst/>
          </a:prstGeom>
          <a:noFill/>
          <a:ln w="9525" algn="ctr">
            <a:noFill/>
            <a:miter lim="800000"/>
            <a:headEnd/>
            <a:tailEnd/>
          </a:ln>
        </p:spPr>
        <p:txBody>
          <a:bodyPr wrap="square">
            <a:spAutoFit/>
          </a:bodyPr>
          <a:lstStyle/>
          <a:p>
            <a:pPr algn="ctr">
              <a:spcBef>
                <a:spcPct val="50000"/>
              </a:spcBef>
            </a:pPr>
            <a:r>
              <a:rPr lang="en-US" sz="3200" dirty="0">
                <a:solidFill>
                  <a:srgbClr val="FFFFFF"/>
                </a:solidFill>
                <a:cs typeface="Arial" charset="0"/>
              </a:rPr>
              <a:t>Bac </a:t>
            </a:r>
            <a:r>
              <a:rPr lang="en-US" sz="3200" dirty="0" smtClean="0">
                <a:solidFill>
                  <a:srgbClr val="FFFFFF"/>
                </a:solidFill>
                <a:cs typeface="Arial" charset="0"/>
              </a:rPr>
              <a:t>S2TMD</a:t>
            </a:r>
            <a:endParaRPr lang="en-US" sz="3200" dirty="0">
              <a:solidFill>
                <a:srgbClr val="FFFFFF"/>
              </a:solidFill>
              <a:cs typeface="Arial" charset="0"/>
            </a:endParaRPr>
          </a:p>
        </p:txBody>
      </p:sp>
      <p:sp>
        <p:nvSpPr>
          <p:cNvPr id="30" name="AutoShape 5"/>
          <p:cNvSpPr>
            <a:spLocks noChangeArrowheads="1"/>
          </p:cNvSpPr>
          <p:nvPr/>
        </p:nvSpPr>
        <p:spPr bwMode="gray">
          <a:xfrm>
            <a:off x="719404" y="2060584"/>
            <a:ext cx="4032448"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dirty="0" smtClean="0"/>
              <a:t>Sciences et Techniques du </a:t>
            </a:r>
          </a:p>
          <a:p>
            <a:pPr algn="ctr"/>
            <a:r>
              <a:rPr lang="fr-FR" dirty="0" smtClean="0"/>
              <a:t>Théâtre </a:t>
            </a:r>
            <a:r>
              <a:rPr lang="fr-FR" dirty="0"/>
              <a:t>-</a:t>
            </a:r>
            <a:r>
              <a:rPr lang="fr-FR" dirty="0" smtClean="0"/>
              <a:t> Musique - </a:t>
            </a:r>
            <a:r>
              <a:rPr lang="fr-FR" dirty="0"/>
              <a:t>Danse</a:t>
            </a:r>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376037619"/>
              </p:ext>
            </p:extLst>
          </p:nvPr>
        </p:nvGraphicFramePr>
        <p:xfrm>
          <a:off x="1887025" y="3334020"/>
          <a:ext cx="9696648" cy="2718027"/>
        </p:xfrm>
        <a:graphic>
          <a:graphicData uri="http://schemas.openxmlformats.org/drawingml/2006/table">
            <a:tbl>
              <a:tblPr/>
              <a:tblGrid>
                <a:gridCol w="4785039">
                  <a:extLst>
                    <a:ext uri="{9D8B030D-6E8A-4147-A177-3AD203B41FA5}">
                      <a16:colId xmlns:a16="http://schemas.microsoft.com/office/drawing/2014/main" val="20000"/>
                    </a:ext>
                  </a:extLst>
                </a:gridCol>
                <a:gridCol w="4911609">
                  <a:extLst>
                    <a:ext uri="{9D8B030D-6E8A-4147-A177-3AD203B41FA5}">
                      <a16:colId xmlns:a16="http://schemas.microsoft.com/office/drawing/2014/main" val="20001"/>
                    </a:ext>
                  </a:extLst>
                </a:gridCol>
              </a:tblGrid>
              <a:tr h="432047">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84628">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Pratiquer le théâtre, la musique ou la danse</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fr-FR" sz="1600" b="0" i="0" u="none" strike="noStrike" cap="none" normalizeH="0" baseline="0" dirty="0" smtClean="0">
                          <a:ln>
                            <a:noFill/>
                          </a:ln>
                          <a:solidFill>
                            <a:schemeClr val="tx1"/>
                          </a:solidFill>
                          <a:effectLst/>
                          <a:latin typeface="Arial" charset="0"/>
                        </a:rPr>
                        <a:t>- Réussir aux tests d’entrée du conservatoire </a:t>
                      </a: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pPr>
                      <a:r>
                        <a:rPr kumimoji="0" lang="fr-FR" sz="1600" b="0" i="0" u="none" strike="noStrike" cap="none" normalizeH="0" baseline="0" dirty="0" smtClean="0">
                          <a:ln>
                            <a:noFill/>
                          </a:ln>
                          <a:solidFill>
                            <a:schemeClr val="tx1"/>
                          </a:solidFill>
                          <a:effectLst/>
                          <a:latin typeface="Arial" charset="0"/>
                        </a:rPr>
                        <a:t>Motivation et résistance physique de rigueur</a:t>
                      </a:r>
                    </a:p>
                    <a:p>
                      <a:pPr marL="285750" marR="0" lvl="0" indent="-285750" algn="l" defTabSz="914400" rtl="0" eaLnBrk="1" fontAlgn="base" latinLnBrk="0" hangingPunct="1">
                        <a:lnSpc>
                          <a:spcPct val="100000"/>
                        </a:lnSpc>
                        <a:spcBef>
                          <a:spcPct val="20000"/>
                        </a:spcBef>
                        <a:spcAft>
                          <a:spcPct val="0"/>
                        </a:spcAft>
                        <a:buClrTx/>
                        <a:buSzTx/>
                        <a:buFontTx/>
                        <a:buChar char="-"/>
                        <a:tabLst/>
                      </a:pPr>
                      <a:endParaRPr kumimoji="0" lang="fr-FR" sz="1600" b="0" i="0" u="none" strike="noStrike" cap="none" normalizeH="0" baseline="0" dirty="0" smtClean="0">
                        <a:ln>
                          <a:noFill/>
                        </a:ln>
                        <a:solidFill>
                          <a:schemeClr val="tx1"/>
                        </a:solidFill>
                        <a:effectLst/>
                        <a:latin typeface="Arial" charset="0"/>
                      </a:endParaRPr>
                    </a:p>
                    <a:p>
                      <a:pPr>
                        <a:buFont typeface="Wingdings" panose="05000000000000000000" pitchFamily="2" charset="2"/>
                        <a:buChar char="v"/>
                      </a:pPr>
                      <a:r>
                        <a:rPr lang="fr-FR" sz="1600" b="1" dirty="0" smtClean="0"/>
                        <a:t>Accès sous condition (être inscrit au conservatoire)</a:t>
                      </a:r>
                      <a:endParaRPr kumimoji="0" lang="fr-FR" sz="1600" b="1" i="0" u="none" strike="noStrike" cap="none" normalizeH="0" baseline="0" dirty="0" smtClean="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Culture et sciences chorégraphiques, ou musicales, ou théâtrales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Pratique chorégraphique ou musicale ou théâtrale</a:t>
                      </a:r>
                      <a:endParaRPr kumimoji="0" lang="fr-FR" sz="1600" b="0"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4098" name="Picture 2" descr="http://www.levaldyerres.fr/media/uploads/editorial/mini/musique-et-danse-2_670x375x1.jpg"/>
          <p:cNvPicPr>
            <a:picLocks noChangeAspect="1" noChangeArrowheads="1"/>
          </p:cNvPicPr>
          <p:nvPr/>
        </p:nvPicPr>
        <p:blipFill>
          <a:blip r:embed="rId3" cstate="print"/>
          <a:srcRect/>
          <a:stretch>
            <a:fillRect/>
          </a:stretch>
        </p:blipFill>
        <p:spPr bwMode="auto">
          <a:xfrm>
            <a:off x="6096006" y="1196761"/>
            <a:ext cx="4824751" cy="2025315"/>
          </a:xfrm>
          <a:prstGeom prst="rect">
            <a:avLst/>
          </a:prstGeom>
          <a:noFill/>
        </p:spPr>
      </p:pic>
      <p:sp>
        <p:nvSpPr>
          <p:cNvPr id="11" name="Text Box 9">
            <a:extLst>
              <a:ext uri="{FF2B5EF4-FFF2-40B4-BE49-F238E27FC236}">
                <a16:creationId xmlns:a16="http://schemas.microsoft.com/office/drawing/2014/main" id="{78B72F7D-D319-41C4-BBE3-5B621CD426BD}"/>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41371900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AutoShape 3"/>
          <p:cNvSpPr>
            <a:spLocks noChangeArrowheads="1"/>
          </p:cNvSpPr>
          <p:nvPr/>
        </p:nvSpPr>
        <p:spPr bwMode="gray">
          <a:xfrm>
            <a:off x="1967541" y="3140968"/>
            <a:ext cx="9601067" cy="3401346"/>
          </a:xfrm>
          <a:prstGeom prst="roundRect">
            <a:avLst>
              <a:gd name="adj" fmla="val 12699"/>
            </a:avLst>
          </a:prstGeom>
          <a:solidFill>
            <a:srgbClr val="00B0F0">
              <a:alpha val="28000"/>
            </a:srgbClr>
          </a:solidFill>
          <a:ln w="9525" algn="ctr">
            <a:noFill/>
            <a:round/>
            <a:headEnd/>
            <a:tailEnd/>
          </a:ln>
        </p:spPr>
        <p:txBody>
          <a:bodyPr wrap="none" anchor="ctr"/>
          <a:lstStyle/>
          <a:p>
            <a:pPr algn="r">
              <a:defRPr/>
            </a:pPr>
            <a:endParaRPr lang="fr-FR"/>
          </a:p>
        </p:txBody>
      </p:sp>
      <p:sp>
        <p:nvSpPr>
          <p:cNvPr id="2" name="AutoShape 3"/>
          <p:cNvSpPr>
            <a:spLocks noChangeArrowheads="1"/>
          </p:cNvSpPr>
          <p:nvPr/>
        </p:nvSpPr>
        <p:spPr bwMode="gray">
          <a:xfrm>
            <a:off x="527051" y="1196977"/>
            <a:ext cx="4447116" cy="1643678"/>
          </a:xfrm>
          <a:prstGeom prst="roundRect">
            <a:avLst>
              <a:gd name="adj" fmla="val 12699"/>
            </a:avLst>
          </a:prstGeom>
          <a:solidFill>
            <a:srgbClr val="00B0F0"/>
          </a:solidFill>
          <a:ln w="9525" algn="ctr">
            <a:noFill/>
            <a:round/>
            <a:headEnd/>
            <a:tailEnd/>
          </a:ln>
        </p:spPr>
        <p:txBody>
          <a:bodyPr wrap="none" anchor="ctr"/>
          <a:lstStyle/>
          <a:p>
            <a:pPr algn="r">
              <a:defRPr/>
            </a:pPr>
            <a:endParaRPr lang="fr-FR"/>
          </a:p>
        </p:txBody>
      </p:sp>
      <p:sp>
        <p:nvSpPr>
          <p:cNvPr id="63498" name="Text Box 18"/>
          <p:cNvSpPr txBox="1">
            <a:spLocks noChangeArrowheads="1"/>
          </p:cNvSpPr>
          <p:nvPr/>
        </p:nvSpPr>
        <p:spPr bwMode="white">
          <a:xfrm>
            <a:off x="1199457" y="1412785"/>
            <a:ext cx="2880883" cy="584775"/>
          </a:xfrm>
          <a:prstGeom prst="rect">
            <a:avLst/>
          </a:prstGeom>
          <a:noFill/>
          <a:ln w="9525" algn="ctr">
            <a:noFill/>
            <a:miter lim="800000"/>
            <a:headEnd/>
            <a:tailEnd/>
          </a:ln>
        </p:spPr>
        <p:txBody>
          <a:bodyPr wrap="square">
            <a:spAutoFit/>
          </a:bodyPr>
          <a:lstStyle/>
          <a:p>
            <a:pPr algn="ctr">
              <a:spcBef>
                <a:spcPct val="50000"/>
              </a:spcBef>
            </a:pPr>
            <a:r>
              <a:rPr lang="en-US" sz="3200" dirty="0" err="1">
                <a:solidFill>
                  <a:srgbClr val="FFFFFF"/>
                </a:solidFill>
                <a:cs typeface="Arial" charset="0"/>
              </a:rPr>
              <a:t>Bac</a:t>
            </a:r>
            <a:r>
              <a:rPr lang="en-US" sz="3200" dirty="0">
                <a:solidFill>
                  <a:srgbClr val="FFFFFF"/>
                </a:solidFill>
                <a:cs typeface="Arial" charset="0"/>
              </a:rPr>
              <a:t> STHR</a:t>
            </a:r>
          </a:p>
        </p:txBody>
      </p:sp>
      <p:sp>
        <p:nvSpPr>
          <p:cNvPr id="30" name="AutoShape 5"/>
          <p:cNvSpPr>
            <a:spLocks noChangeArrowheads="1"/>
          </p:cNvSpPr>
          <p:nvPr/>
        </p:nvSpPr>
        <p:spPr bwMode="gray">
          <a:xfrm>
            <a:off x="666751" y="2060584"/>
            <a:ext cx="4180416" cy="85407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ctr"/>
            <a:r>
              <a:rPr lang="fr-FR" sz="1600" dirty="0"/>
              <a:t>Sciences et Technologies de</a:t>
            </a:r>
          </a:p>
          <a:p>
            <a:pPr algn="ctr"/>
            <a:r>
              <a:rPr lang="fr-FR" sz="1600" dirty="0"/>
              <a:t> l’Hôtellerie et de la </a:t>
            </a:r>
            <a:r>
              <a:rPr lang="fr-FR" sz="1600" dirty="0" smtClean="0"/>
              <a:t>Restauration</a:t>
            </a:r>
          </a:p>
          <a:p>
            <a:pPr algn="ctr"/>
            <a:r>
              <a:rPr lang="fr-FR" sz="1600" b="1" dirty="0">
                <a:solidFill>
                  <a:srgbClr val="FF0000"/>
                </a:solidFill>
              </a:rPr>
              <a:t>(à demander à partir de la 3</a:t>
            </a:r>
            <a:r>
              <a:rPr lang="fr-FR" sz="1600" b="1" baseline="30000" dirty="0">
                <a:solidFill>
                  <a:srgbClr val="FF0000"/>
                </a:solidFill>
              </a:rPr>
              <a:t>ème</a:t>
            </a:r>
            <a:r>
              <a:rPr lang="fr-FR" sz="1600" b="1" dirty="0">
                <a:solidFill>
                  <a:srgbClr val="FF0000"/>
                </a:solidFill>
              </a:rPr>
              <a:t>)</a:t>
            </a:r>
            <a:endParaRPr lang="fr-FR" sz="1600" b="1" dirty="0"/>
          </a:p>
        </p:txBody>
      </p:sp>
      <p:sp>
        <p:nvSpPr>
          <p:cNvPr id="38" name="Freeform 2"/>
          <p:cNvSpPr>
            <a:spLocks/>
          </p:cNvSpPr>
          <p:nvPr/>
        </p:nvSpPr>
        <p:spPr bwMode="invGray">
          <a:xfrm rot="2664629" flipV="1">
            <a:off x="-817033" y="3746509"/>
            <a:ext cx="2616200" cy="1050925"/>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chemeClr val="tx1">
                  <a:alpha val="60001"/>
                </a:schemeClr>
              </a:gs>
            </a:gsLst>
            <a:lin ang="5400000" scaled="1"/>
          </a:gradFill>
          <a:ln w="9525">
            <a:noFill/>
            <a:round/>
            <a:headEnd/>
            <a:tailEnd/>
          </a:ln>
        </p:spPr>
        <p:txBody>
          <a:bodyPr wrap="none" anchor="ctr"/>
          <a:lstStyle/>
          <a:p>
            <a:endParaRPr lang="fr-FR"/>
          </a:p>
        </p:txBody>
      </p:sp>
      <p:graphicFrame>
        <p:nvGraphicFramePr>
          <p:cNvPr id="94238" name="Group 30"/>
          <p:cNvGraphicFramePr>
            <a:graphicFrameLocks noGrp="1"/>
          </p:cNvGraphicFramePr>
          <p:nvPr>
            <p:extLst>
              <p:ext uri="{D42A27DB-BD31-4B8C-83A1-F6EECF244321}">
                <p14:modId xmlns:p14="http://schemas.microsoft.com/office/powerpoint/2010/main" val="1765656920"/>
              </p:ext>
            </p:extLst>
          </p:nvPr>
        </p:nvGraphicFramePr>
        <p:xfrm>
          <a:off x="2159569" y="3284984"/>
          <a:ext cx="9121014" cy="3311550"/>
        </p:xfrm>
        <a:graphic>
          <a:graphicData uri="http://schemas.openxmlformats.org/drawingml/2006/table">
            <a:tbl>
              <a:tblPr/>
              <a:tblGrid>
                <a:gridCol w="4413791">
                  <a:extLst>
                    <a:ext uri="{9D8B030D-6E8A-4147-A177-3AD203B41FA5}">
                      <a16:colId xmlns:a16="http://schemas.microsoft.com/office/drawing/2014/main" val="20000"/>
                    </a:ext>
                  </a:extLst>
                </a:gridCol>
                <a:gridCol w="4707223">
                  <a:extLst>
                    <a:ext uri="{9D8B030D-6E8A-4147-A177-3AD203B41FA5}">
                      <a16:colId xmlns:a16="http://schemas.microsoft.com/office/drawing/2014/main" val="20001"/>
                    </a:ext>
                  </a:extLst>
                </a:gridCol>
              </a:tblGrid>
              <a:tr h="57606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800" b="1" i="0" u="none" strike="noStrike" cap="none" normalizeH="0" baseline="0" dirty="0" smtClean="0">
                          <a:ln>
                            <a:noFill/>
                          </a:ln>
                          <a:solidFill>
                            <a:schemeClr val="tx1"/>
                          </a:solidFill>
                          <a:effectLst/>
                          <a:latin typeface="Arial" charset="0"/>
                        </a:rPr>
                        <a:t>Profil</a:t>
                      </a: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Pour aller vers</a:t>
                      </a:r>
                      <a:endParaRPr kumimoji="0" lang="fr-FR" sz="1800" b="1"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35486">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Goût et sens du contact humain</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Autonomie et sens des responsabilités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Goût du travail en équipe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600" b="0" i="0" u="none" strike="noStrike" cap="none" normalizeH="0" baseline="0" dirty="0" smtClean="0">
                          <a:ln>
                            <a:noFill/>
                          </a:ln>
                          <a:solidFill>
                            <a:schemeClr val="tx1"/>
                          </a:solidFill>
                          <a:effectLst/>
                          <a:latin typeface="Arial" charset="0"/>
                        </a:rPr>
                        <a:t>- Résistance physique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fr-FR" sz="1400" b="1" i="0" u="none" strike="noStrike" cap="none" normalizeH="0" baseline="0" dirty="0">
                        <a:ln>
                          <a:noFill/>
                        </a:ln>
                        <a:solidFill>
                          <a:schemeClr val="tx1"/>
                        </a:solidFill>
                        <a:effectLst/>
                        <a:latin typeface="Arial" charset="0"/>
                      </a:endParaRPr>
                    </a:p>
                  </a:txBody>
                  <a:tcPr marL="121891" marR="121891"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800" b="0" i="0" u="none" strike="noStrike" cap="none" normalizeH="0" baseline="0" dirty="0" smtClean="0">
                          <a:ln>
                            <a:noFill/>
                          </a:ln>
                          <a:solidFill>
                            <a:schemeClr val="tx1"/>
                          </a:solidFill>
                          <a:effectLst/>
                          <a:latin typeface="Arial" charset="0"/>
                        </a:rPr>
                        <a:t>- Economie et gestion hôtelière</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fr-FR" sz="1800" b="0" i="0" u="none" strike="noStrike" cap="none" normalizeH="0" baseline="0" dirty="0" smtClean="0">
                          <a:ln>
                            <a:noFill/>
                          </a:ln>
                          <a:solidFill>
                            <a:schemeClr val="tx1"/>
                          </a:solidFill>
                          <a:effectLst/>
                          <a:latin typeface="Arial" charset="0"/>
                        </a:rPr>
                        <a:t>- Sciences et technologies culinaires et des services – enseignement scientifique alimentation- environnement</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endParaRPr kumimoji="0" lang="fr-FR" sz="1800" b="0" i="0" u="none" strike="noStrike" cap="none" normalizeH="0" baseline="0" dirty="0">
                        <a:ln>
                          <a:noFill/>
                        </a:ln>
                        <a:solidFill>
                          <a:schemeClr val="tx1"/>
                        </a:solidFill>
                        <a:effectLst/>
                        <a:latin typeface="Arial" charset="0"/>
                      </a:endParaRPr>
                    </a:p>
                  </a:txBody>
                  <a:tcPr marL="121891" marR="121891"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2052" name="Picture 4" descr="http://static.seety.pagesjaunes.fr/asset_site_d85a866f-2223-4728-9544-6b202bbd3038/08844761_PVI_0001_A694060_QU.jpg"/>
          <p:cNvPicPr>
            <a:picLocks noChangeAspect="1" noChangeArrowheads="1"/>
          </p:cNvPicPr>
          <p:nvPr/>
        </p:nvPicPr>
        <p:blipFill>
          <a:blip r:embed="rId3" cstate="print"/>
          <a:srcRect/>
          <a:stretch>
            <a:fillRect/>
          </a:stretch>
        </p:blipFill>
        <p:spPr bwMode="auto">
          <a:xfrm>
            <a:off x="5423932" y="1268760"/>
            <a:ext cx="2841841" cy="1584176"/>
          </a:xfrm>
          <a:prstGeom prst="rect">
            <a:avLst/>
          </a:prstGeom>
          <a:noFill/>
        </p:spPr>
      </p:pic>
      <p:pic>
        <p:nvPicPr>
          <p:cNvPr id="2054" name="Picture 6" descr="http://media-cdn.tripadvisor.com/media/photo-s/01/d1/de/d5/service-restauration.jpg"/>
          <p:cNvPicPr>
            <a:picLocks noChangeAspect="1" noChangeArrowheads="1"/>
          </p:cNvPicPr>
          <p:nvPr/>
        </p:nvPicPr>
        <p:blipFill>
          <a:blip r:embed="rId4" cstate="print"/>
          <a:srcRect/>
          <a:stretch>
            <a:fillRect/>
          </a:stretch>
        </p:blipFill>
        <p:spPr bwMode="auto">
          <a:xfrm>
            <a:off x="8208236" y="1268763"/>
            <a:ext cx="2797869" cy="1571893"/>
          </a:xfrm>
          <a:prstGeom prst="rect">
            <a:avLst/>
          </a:prstGeom>
          <a:noFill/>
        </p:spPr>
      </p:pic>
      <p:sp>
        <p:nvSpPr>
          <p:cNvPr id="12" name="Text Box 9">
            <a:extLst>
              <a:ext uri="{FF2B5EF4-FFF2-40B4-BE49-F238E27FC236}">
                <a16:creationId xmlns:a16="http://schemas.microsoft.com/office/drawing/2014/main" id="{0BEBD026-CD56-4864-BA03-0FA348BD8524}"/>
              </a:ext>
            </a:extLst>
          </p:cNvPr>
          <p:cNvSpPr txBox="1">
            <a:spLocks noChangeArrowheads="1"/>
          </p:cNvSpPr>
          <p:nvPr/>
        </p:nvSpPr>
        <p:spPr bwMode="auto">
          <a:xfrm>
            <a:off x="0" y="12755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Baccalauréat Technologique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37648548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checkerboard(across)">
                                      <p:cBhvr>
                                        <p:cTn id="7" dur="500"/>
                                        <p:tgtEl>
                                          <p:spTgt spid="634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38"/>
                                        </p:tgtEl>
                                        <p:attrNameLst>
                                          <p:attrName>style.visibility</p:attrName>
                                        </p:attrNameLst>
                                      </p:cBhvr>
                                      <p:to>
                                        <p:strVal val="visible"/>
                                      </p:to>
                                    </p:set>
                                  </p:childTnLst>
                                </p:cTn>
                              </p:par>
                            </p:childTnLst>
                          </p:cTn>
                        </p:par>
                        <p:par>
                          <p:cTn id="15" fill="hold">
                            <p:stCondLst>
                              <p:cond delay="15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2000"/>
                            </p:stCondLst>
                            <p:childTnLst>
                              <p:par>
                                <p:cTn id="20" presetID="5" presetClass="entr" presetSubtype="10" fill="hold" grpId="0" nodeType="after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autoUpdateAnimBg="0"/>
      <p:bldP spid="2" grpId="0" animBg="1" autoUpdateAnimBg="0"/>
      <p:bldP spid="63498" grpId="0" autoUpdateAnimBg="0"/>
      <p:bldP spid="30" grpId="0" animBg="1" autoUpdateAnimBg="0"/>
      <p:bldP spid="38"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72DD84-248B-41D7-9585-48F2380EEFCC}"/>
              </a:ext>
            </a:extLst>
          </p:cNvPr>
          <p:cNvSpPr>
            <a:spLocks noGrp="1"/>
          </p:cNvSpPr>
          <p:nvPr>
            <p:ph type="title"/>
          </p:nvPr>
        </p:nvSpPr>
        <p:spPr>
          <a:xfrm>
            <a:off x="1066800" y="577279"/>
            <a:ext cx="10058400" cy="1371600"/>
          </a:xfrm>
        </p:spPr>
        <p:txBody>
          <a:bodyPr>
            <a:normAutofit fontScale="90000"/>
          </a:bodyPr>
          <a:lstStyle/>
          <a:p>
            <a:pPr algn="ctr"/>
            <a:r>
              <a:rPr lang="fr-FR" sz="3800" b="1" dirty="0">
                <a:solidFill>
                  <a:schemeClr val="tx1"/>
                </a:solidFill>
              </a:rPr>
              <a:t>Ou je peux m’orienter, si le conseil de classe y est favorable, vers LA VOIE TECHNOLOGIQUE</a:t>
            </a:r>
            <a:br>
              <a:rPr lang="fr-FR" sz="3800" b="1" dirty="0">
                <a:solidFill>
                  <a:schemeClr val="tx1"/>
                </a:solidFill>
              </a:rPr>
            </a:br>
            <a:r>
              <a:rPr lang="fr-FR" sz="3800" b="1" dirty="0">
                <a:solidFill>
                  <a:schemeClr val="tx1"/>
                </a:solidFill>
              </a:rPr>
              <a:t> </a:t>
            </a:r>
            <a:r>
              <a:rPr lang="fr-FR" sz="2800" b="1" dirty="0">
                <a:solidFill>
                  <a:schemeClr val="tx1"/>
                </a:solidFill>
              </a:rPr>
              <a:t>(je peux demander le lycée de mon choix)</a:t>
            </a:r>
            <a:endParaRPr lang="fr-FR" sz="2800" dirty="0">
              <a:solidFill>
                <a:schemeClr val="tx1"/>
              </a:solidFill>
            </a:endParaRPr>
          </a:p>
        </p:txBody>
      </p:sp>
      <p:sp>
        <p:nvSpPr>
          <p:cNvPr id="4" name="Rectangle 3">
            <a:extLst>
              <a:ext uri="{FF2B5EF4-FFF2-40B4-BE49-F238E27FC236}">
                <a16:creationId xmlns:a16="http://schemas.microsoft.com/office/drawing/2014/main" id="{3C268CE5-8184-B2D7-F4A4-FF83011A9A5E}"/>
              </a:ext>
            </a:extLst>
          </p:cNvPr>
          <p:cNvSpPr/>
          <p:nvPr/>
        </p:nvSpPr>
        <p:spPr>
          <a:xfrm flipH="1" flipV="1">
            <a:off x="-879230" y="5590746"/>
            <a:ext cx="1491456" cy="4571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700" dirty="0">
              <a:solidFill>
                <a:schemeClr val="tx1"/>
              </a:solidFill>
            </a:endParaRPr>
          </a:p>
        </p:txBody>
      </p:sp>
      <p:sp>
        <p:nvSpPr>
          <p:cNvPr id="12" name="Rectangle 11">
            <a:extLst>
              <a:ext uri="{FF2B5EF4-FFF2-40B4-BE49-F238E27FC236}">
                <a16:creationId xmlns:a16="http://schemas.microsoft.com/office/drawing/2014/main" id="{063FDE1D-CEC3-28F5-7D70-0A842DDA6033}"/>
              </a:ext>
            </a:extLst>
          </p:cNvPr>
          <p:cNvSpPr/>
          <p:nvPr/>
        </p:nvSpPr>
        <p:spPr>
          <a:xfrm flipH="1" flipV="1">
            <a:off x="0" y="5511325"/>
            <a:ext cx="612227" cy="1251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700" dirty="0">
              <a:solidFill>
                <a:schemeClr val="tx1"/>
              </a:solidFill>
            </a:endParaRPr>
          </a:p>
        </p:txBody>
      </p:sp>
    </p:spTree>
    <p:extLst>
      <p:ext uri="{BB962C8B-B14F-4D97-AF65-F5344CB8AC3E}">
        <p14:creationId xmlns:p14="http://schemas.microsoft.com/office/powerpoint/2010/main" val="3350992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C52D39-85BC-8AD9-1D0D-925D77F867ED}"/>
              </a:ext>
            </a:extLst>
          </p:cNvPr>
          <p:cNvSpPr>
            <a:spLocks noGrp="1"/>
          </p:cNvSpPr>
          <p:nvPr>
            <p:ph type="ctrTitle"/>
          </p:nvPr>
        </p:nvSpPr>
        <p:spPr/>
        <p:txBody>
          <a:bodyPr/>
          <a:lstStyle/>
          <a:p>
            <a:r>
              <a:rPr lang="fr-FR" dirty="0"/>
              <a:t>La voie professionnelle</a:t>
            </a:r>
          </a:p>
        </p:txBody>
      </p:sp>
    </p:spTree>
    <p:extLst>
      <p:ext uri="{BB962C8B-B14F-4D97-AF65-F5344CB8AC3E}">
        <p14:creationId xmlns:p14="http://schemas.microsoft.com/office/powerpoint/2010/main" val="567500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4268778416"/>
              </p:ext>
            </p:extLst>
          </p:nvPr>
        </p:nvGraphicFramePr>
        <p:xfrm>
          <a:off x="-15497" y="1025757"/>
          <a:ext cx="12912757"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9">
            <a:extLst>
              <a:ext uri="{FF2B5EF4-FFF2-40B4-BE49-F238E27FC236}">
                <a16:creationId xmlns:a16="http://schemas.microsoft.com/office/drawing/2014/main" id="{71DF40B0-6768-4E9F-8340-7960F9338DF1}"/>
              </a:ext>
            </a:extLst>
          </p:cNvPr>
          <p:cNvSpPr txBox="1">
            <a:spLocks noChangeArrowheads="1"/>
          </p:cNvSpPr>
          <p:nvPr/>
        </p:nvSpPr>
        <p:spPr bwMode="auto">
          <a:xfrm>
            <a:off x="0" y="260648"/>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La voie professionnelle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634810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A88DD8E-8882-431C-866D-AD7A62444230}"/>
              </a:ext>
            </a:extLst>
          </p:cNvPr>
          <p:cNvSpPr>
            <a:spLocks noGrp="1"/>
          </p:cNvSpPr>
          <p:nvPr>
            <p:ph type="title"/>
          </p:nvPr>
        </p:nvSpPr>
        <p:spPr>
          <a:xfrm>
            <a:off x="1066800" y="225992"/>
            <a:ext cx="10058400" cy="845162"/>
          </a:xfrm>
        </p:spPr>
        <p:txBody>
          <a:bodyPr>
            <a:normAutofit/>
          </a:bodyPr>
          <a:lstStyle/>
          <a:p>
            <a:pPr algn="ctr"/>
            <a:r>
              <a:rPr lang="fr-FR" sz="3600" b="1" dirty="0">
                <a:solidFill>
                  <a:schemeClr val="tx1"/>
                </a:solidFill>
                <a:effectLst>
                  <a:outerShdw blurRad="38100" dist="38100" dir="2700000" algn="tl">
                    <a:srgbClr val="000000">
                      <a:alpha val="43137"/>
                    </a:srgbClr>
                  </a:outerShdw>
                </a:effectLst>
              </a:rPr>
              <a:t>Le Bac professionnel ou le CAP peut se préparer : </a:t>
            </a:r>
            <a:endParaRPr lang="fr-FR" sz="3600" dirty="0">
              <a:solidFill>
                <a:schemeClr val="tx1"/>
              </a:solidFill>
              <a:effectLst>
                <a:outerShdw blurRad="38100" dist="38100" dir="2700000" algn="tl">
                  <a:srgbClr val="000000">
                    <a:alpha val="43137"/>
                  </a:srgbClr>
                </a:outerShdw>
              </a:effectLst>
            </a:endParaRPr>
          </a:p>
        </p:txBody>
      </p:sp>
      <p:graphicFrame>
        <p:nvGraphicFramePr>
          <p:cNvPr id="7" name="Diagramme 6">
            <a:extLst>
              <a:ext uri="{FF2B5EF4-FFF2-40B4-BE49-F238E27FC236}">
                <a16:creationId xmlns:a16="http://schemas.microsoft.com/office/drawing/2014/main" id="{D703BA42-A078-4A16-9C87-E32B1C408553}"/>
              </a:ext>
            </a:extLst>
          </p:cNvPr>
          <p:cNvGraphicFramePr/>
          <p:nvPr>
            <p:extLst>
              <p:ext uri="{D42A27DB-BD31-4B8C-83A1-F6EECF244321}">
                <p14:modId xmlns:p14="http://schemas.microsoft.com/office/powerpoint/2010/main" val="4112058034"/>
              </p:ext>
            </p:extLst>
          </p:nvPr>
        </p:nvGraphicFramePr>
        <p:xfrm>
          <a:off x="457201" y="796834"/>
          <a:ext cx="11141587" cy="5560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 1"/>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319354" y="5256539"/>
            <a:ext cx="1014479" cy="1004998"/>
          </a:xfrm>
          <a:prstGeom prst="rect">
            <a:avLst/>
          </a:prstGeom>
        </p:spPr>
      </p:pic>
      <p:pic>
        <p:nvPicPr>
          <p:cNvPr id="3" name="Image 2"/>
          <p:cNvPicPr>
            <a:picLocks noChangeAspect="1"/>
          </p:cNvPicPr>
          <p:nvPr/>
        </p:nvPicPr>
        <p:blipFill>
          <a:blip r:embed="rId9">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066806" y="2562764"/>
            <a:ext cx="1014479" cy="1014479"/>
          </a:xfrm>
          <a:prstGeom prst="rect">
            <a:avLst/>
          </a:prstGeom>
        </p:spPr>
      </p:pic>
      <p:sp>
        <p:nvSpPr>
          <p:cNvPr id="5" name="Ellipse 4"/>
          <p:cNvSpPr/>
          <p:nvPr/>
        </p:nvSpPr>
        <p:spPr>
          <a:xfrm>
            <a:off x="2041924" y="3211830"/>
            <a:ext cx="1177485" cy="1177290"/>
          </a:xfrm>
          <a:prstGeom prst="ellipse">
            <a:avLst/>
          </a:prstGeom>
          <a:solidFill>
            <a:srgbClr val="F68ECC"/>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3200" b="1" dirty="0">
                <a:solidFill>
                  <a:schemeClr val="tx1"/>
                </a:solidFill>
                <a:effectLst>
                  <a:outerShdw blurRad="38100" dist="38100" dir="2700000" algn="tl">
                    <a:srgbClr val="000000">
                      <a:alpha val="43137"/>
                    </a:srgbClr>
                  </a:outerShdw>
                </a:effectLst>
              </a:rPr>
              <a:t>OU</a:t>
            </a:r>
          </a:p>
        </p:txBody>
      </p:sp>
    </p:spTree>
    <p:extLst>
      <p:ext uri="{BB962C8B-B14F-4D97-AF65-F5344CB8AC3E}">
        <p14:creationId xmlns:p14="http://schemas.microsoft.com/office/powerpoint/2010/main" val="29380837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1EDC38-E255-4325-B521-5007DA2AA434}"/>
              </a:ext>
            </a:extLst>
          </p:cNvPr>
          <p:cNvSpPr>
            <a:spLocks noGrp="1"/>
          </p:cNvSpPr>
          <p:nvPr>
            <p:ph type="title"/>
          </p:nvPr>
        </p:nvSpPr>
        <p:spPr>
          <a:xfrm>
            <a:off x="489894" y="556591"/>
            <a:ext cx="11171583" cy="1371600"/>
          </a:xfrm>
        </p:spPr>
        <p:txBody>
          <a:bodyPr>
            <a:normAutofit fontScale="90000"/>
          </a:bodyPr>
          <a:lstStyle/>
          <a:p>
            <a:r>
              <a:rPr lang="fr-FR" sz="3600" b="1" dirty="0"/>
              <a:t>Il y a beaucoup de choix de domaines ou de métiers quand on s’oriente vers la voie professionnelle</a:t>
            </a:r>
            <a:r>
              <a:rPr lang="fr-FR" b="1" dirty="0"/>
              <a:t/>
            </a:r>
            <a:br>
              <a:rPr lang="fr-FR" b="1" dirty="0"/>
            </a:br>
            <a:endParaRPr lang="fr-FR" b="1" dirty="0"/>
          </a:p>
        </p:txBody>
      </p:sp>
      <p:sp>
        <p:nvSpPr>
          <p:cNvPr id="8" name="ZoneTexte 7">
            <a:extLst>
              <a:ext uri="{FF2B5EF4-FFF2-40B4-BE49-F238E27FC236}">
                <a16:creationId xmlns:a16="http://schemas.microsoft.com/office/drawing/2014/main" id="{3B0F47CF-0D94-4E3D-8547-614DE691558F}"/>
              </a:ext>
            </a:extLst>
          </p:cNvPr>
          <p:cNvSpPr txBox="1"/>
          <p:nvPr/>
        </p:nvSpPr>
        <p:spPr>
          <a:xfrm>
            <a:off x="5302039" y="2635566"/>
            <a:ext cx="2782956" cy="1569660"/>
          </a:xfrm>
          <a:prstGeom prst="rect">
            <a:avLst/>
          </a:prstGeom>
          <a:noFill/>
        </p:spPr>
        <p:txBody>
          <a:bodyPr wrap="square" rtlCol="0">
            <a:spAutoFit/>
          </a:bodyPr>
          <a:lstStyle/>
          <a:p>
            <a:pPr algn="ctr"/>
            <a:r>
              <a:rPr lang="fr-FR" sz="2400" b="1" dirty="0">
                <a:solidFill>
                  <a:srgbClr val="0033CC"/>
                </a:solidFill>
                <a:effectLst>
                  <a:outerShdw blurRad="38100" dist="38100" dir="2700000" algn="tl">
                    <a:srgbClr val="000000">
                      <a:alpha val="43137"/>
                    </a:srgbClr>
                  </a:outerShdw>
                </a:effectLst>
              </a:rPr>
              <a:t>80 spécialités de bac Professionnels </a:t>
            </a:r>
          </a:p>
          <a:p>
            <a:pPr algn="ctr"/>
            <a:r>
              <a:rPr lang="fr-FR" sz="2400" b="1" dirty="0">
                <a:solidFill>
                  <a:srgbClr val="FF0066"/>
                </a:solidFill>
                <a:effectLst>
                  <a:outerShdw blurRad="38100" dist="38100" dir="2700000" algn="tl">
                    <a:srgbClr val="000000">
                      <a:alpha val="43137"/>
                    </a:srgbClr>
                  </a:outerShdw>
                </a:effectLst>
              </a:rPr>
              <a:t>200 spécialités de CAP</a:t>
            </a:r>
          </a:p>
        </p:txBody>
      </p:sp>
      <p:sp>
        <p:nvSpPr>
          <p:cNvPr id="5" name="Rectangle 4"/>
          <p:cNvSpPr/>
          <p:nvPr/>
        </p:nvSpPr>
        <p:spPr>
          <a:xfrm>
            <a:off x="3690946" y="3402792"/>
            <a:ext cx="165158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Bâtiment, travaux publics</a:t>
            </a:r>
          </a:p>
        </p:txBody>
      </p:sp>
      <p:sp>
        <p:nvSpPr>
          <p:cNvPr id="9" name="Rectangle 8"/>
          <p:cNvSpPr/>
          <p:nvPr/>
        </p:nvSpPr>
        <p:spPr>
          <a:xfrm>
            <a:off x="3375573" y="2524966"/>
            <a:ext cx="139927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Automobile,</a:t>
            </a:r>
          </a:p>
          <a:p>
            <a:pPr algn="ctr"/>
            <a:r>
              <a:rPr lang="fr-FR" b="1" dirty="0">
                <a:solidFill>
                  <a:schemeClr val="tx1"/>
                </a:solidFill>
              </a:rPr>
              <a:t>engins</a:t>
            </a:r>
          </a:p>
        </p:txBody>
      </p:sp>
      <p:sp>
        <p:nvSpPr>
          <p:cNvPr id="6" name="Rectangle 5"/>
          <p:cNvSpPr/>
          <p:nvPr/>
        </p:nvSpPr>
        <p:spPr>
          <a:xfrm>
            <a:off x="7934196" y="1372906"/>
            <a:ext cx="1099861" cy="7165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Hygiène</a:t>
            </a:r>
          </a:p>
          <a:p>
            <a:pPr algn="ctr"/>
            <a:r>
              <a:rPr lang="fr-FR" b="1" dirty="0">
                <a:solidFill>
                  <a:schemeClr val="tx1"/>
                </a:solidFill>
              </a:rPr>
              <a:t>Sécurité</a:t>
            </a:r>
          </a:p>
        </p:txBody>
      </p:sp>
      <p:sp>
        <p:nvSpPr>
          <p:cNvPr id="10" name="Rectangle 9"/>
          <p:cNvSpPr/>
          <p:nvPr/>
        </p:nvSpPr>
        <p:spPr>
          <a:xfrm>
            <a:off x="1730667" y="4086346"/>
            <a:ext cx="125663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Chimie</a:t>
            </a:r>
          </a:p>
          <a:p>
            <a:pPr algn="ctr"/>
            <a:r>
              <a:rPr lang="fr-FR" b="1" dirty="0">
                <a:solidFill>
                  <a:schemeClr val="tx1"/>
                </a:solidFill>
              </a:rPr>
              <a:t>Physique</a:t>
            </a:r>
          </a:p>
        </p:txBody>
      </p:sp>
      <p:sp>
        <p:nvSpPr>
          <p:cNvPr id="11" name="Rectangle 10"/>
          <p:cNvSpPr/>
          <p:nvPr/>
        </p:nvSpPr>
        <p:spPr>
          <a:xfrm>
            <a:off x="3990674" y="1763498"/>
            <a:ext cx="1392503" cy="8653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Productique</a:t>
            </a:r>
          </a:p>
          <a:p>
            <a:pPr algn="ctr"/>
            <a:r>
              <a:rPr lang="fr-FR" b="1" dirty="0">
                <a:solidFill>
                  <a:schemeClr val="tx1"/>
                </a:solidFill>
              </a:rPr>
              <a:t>Mécanique</a:t>
            </a:r>
          </a:p>
        </p:txBody>
      </p:sp>
      <p:sp>
        <p:nvSpPr>
          <p:cNvPr id="12" name="Rectangle 11"/>
          <p:cNvSpPr/>
          <p:nvPr/>
        </p:nvSpPr>
        <p:spPr>
          <a:xfrm>
            <a:off x="7030047" y="1699315"/>
            <a:ext cx="914400" cy="9144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Santé</a:t>
            </a:r>
          </a:p>
          <a:p>
            <a:pPr algn="ctr"/>
            <a:r>
              <a:rPr lang="fr-FR" b="1" dirty="0">
                <a:solidFill>
                  <a:schemeClr val="tx1"/>
                </a:solidFill>
              </a:rPr>
              <a:t>Social Soins</a:t>
            </a:r>
          </a:p>
        </p:txBody>
      </p:sp>
      <p:sp>
        <p:nvSpPr>
          <p:cNvPr id="13" name="Rectangle 12"/>
          <p:cNvSpPr/>
          <p:nvPr/>
        </p:nvSpPr>
        <p:spPr>
          <a:xfrm>
            <a:off x="4714141" y="5104750"/>
            <a:ext cx="1768929" cy="9144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Bois</a:t>
            </a:r>
          </a:p>
          <a:p>
            <a:pPr algn="ctr"/>
            <a:r>
              <a:rPr lang="fr-FR" b="1" dirty="0">
                <a:solidFill>
                  <a:schemeClr val="tx1"/>
                </a:solidFill>
              </a:rPr>
              <a:t>Ameublement</a:t>
            </a:r>
          </a:p>
        </p:txBody>
      </p:sp>
      <p:sp>
        <p:nvSpPr>
          <p:cNvPr id="14" name="Rectangle 13"/>
          <p:cNvSpPr/>
          <p:nvPr/>
        </p:nvSpPr>
        <p:spPr>
          <a:xfrm>
            <a:off x="7737635" y="4912609"/>
            <a:ext cx="1492976" cy="1397775"/>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Arts, Artisanats</a:t>
            </a:r>
          </a:p>
          <a:p>
            <a:pPr algn="ctr"/>
            <a:r>
              <a:rPr lang="fr-FR" b="1" dirty="0">
                <a:solidFill>
                  <a:schemeClr val="tx1"/>
                </a:solidFill>
              </a:rPr>
              <a:t>Audiovisuel,</a:t>
            </a:r>
          </a:p>
          <a:p>
            <a:pPr algn="ctr"/>
            <a:r>
              <a:rPr lang="fr-FR" b="1" dirty="0">
                <a:solidFill>
                  <a:schemeClr val="tx1"/>
                </a:solidFill>
              </a:rPr>
              <a:t>Industries graphiques</a:t>
            </a:r>
          </a:p>
        </p:txBody>
      </p:sp>
      <p:sp>
        <p:nvSpPr>
          <p:cNvPr id="15" name="Rectangle 14"/>
          <p:cNvSpPr/>
          <p:nvPr/>
        </p:nvSpPr>
        <p:spPr>
          <a:xfrm>
            <a:off x="8350253" y="3262485"/>
            <a:ext cx="1367615" cy="9144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Commerce</a:t>
            </a:r>
          </a:p>
          <a:p>
            <a:pPr algn="ctr"/>
            <a:r>
              <a:rPr lang="fr-FR" b="1" dirty="0">
                <a:solidFill>
                  <a:schemeClr val="tx1"/>
                </a:solidFill>
              </a:rPr>
              <a:t>Vente</a:t>
            </a:r>
          </a:p>
        </p:txBody>
      </p:sp>
      <p:sp>
        <p:nvSpPr>
          <p:cNvPr id="16" name="Rectangle 15"/>
          <p:cNvSpPr/>
          <p:nvPr/>
        </p:nvSpPr>
        <p:spPr>
          <a:xfrm>
            <a:off x="9035385" y="1706630"/>
            <a:ext cx="1847395" cy="109865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tx1"/>
              </a:solidFill>
            </a:endParaRPr>
          </a:p>
          <a:p>
            <a:pPr algn="ctr"/>
            <a:r>
              <a:rPr lang="fr-FR" b="1" dirty="0">
                <a:solidFill>
                  <a:schemeClr val="tx1"/>
                </a:solidFill>
              </a:rPr>
              <a:t>Gestion-administration,</a:t>
            </a:r>
          </a:p>
          <a:p>
            <a:pPr algn="ctr"/>
            <a:r>
              <a:rPr lang="fr-FR" b="1" dirty="0">
                <a:solidFill>
                  <a:schemeClr val="tx1"/>
                </a:solidFill>
              </a:rPr>
              <a:t>Logistique,</a:t>
            </a:r>
          </a:p>
          <a:p>
            <a:pPr algn="ctr"/>
            <a:r>
              <a:rPr lang="fr-FR" b="1" dirty="0">
                <a:solidFill>
                  <a:schemeClr val="tx1"/>
                </a:solidFill>
              </a:rPr>
              <a:t>Transport</a:t>
            </a:r>
          </a:p>
          <a:p>
            <a:pPr algn="ctr"/>
            <a:endParaRPr lang="fr-FR" b="1" dirty="0">
              <a:solidFill>
                <a:schemeClr val="tx1"/>
              </a:solidFill>
            </a:endParaRPr>
          </a:p>
        </p:txBody>
      </p:sp>
      <p:sp>
        <p:nvSpPr>
          <p:cNvPr id="18" name="Rectangle 17"/>
          <p:cNvSpPr/>
          <p:nvPr/>
        </p:nvSpPr>
        <p:spPr>
          <a:xfrm>
            <a:off x="9614427" y="2805292"/>
            <a:ext cx="2050868" cy="91440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a:p>
            <a:pPr algn="ctr"/>
            <a:endParaRPr lang="fr-FR" b="1" dirty="0"/>
          </a:p>
          <a:p>
            <a:pPr algn="ctr"/>
            <a:r>
              <a:rPr lang="fr-FR" b="1" dirty="0">
                <a:solidFill>
                  <a:schemeClr val="tx1"/>
                </a:solidFill>
              </a:rPr>
              <a:t>Alimentation</a:t>
            </a:r>
          </a:p>
          <a:p>
            <a:pPr algn="ctr"/>
            <a:r>
              <a:rPr lang="fr-FR" b="1" dirty="0">
                <a:solidFill>
                  <a:schemeClr val="tx1"/>
                </a:solidFill>
              </a:rPr>
              <a:t>Hôtellerie</a:t>
            </a:r>
          </a:p>
          <a:p>
            <a:pPr algn="ctr"/>
            <a:r>
              <a:rPr lang="fr-FR" b="1" dirty="0">
                <a:solidFill>
                  <a:schemeClr val="tx1"/>
                </a:solidFill>
              </a:rPr>
              <a:t>Restauration</a:t>
            </a:r>
          </a:p>
          <a:p>
            <a:pPr algn="ctr"/>
            <a:endParaRPr lang="fr-FR" b="1" dirty="0"/>
          </a:p>
          <a:p>
            <a:pPr algn="ctr"/>
            <a:endParaRPr lang="fr-FR" b="1" dirty="0"/>
          </a:p>
        </p:txBody>
      </p:sp>
      <p:sp>
        <p:nvSpPr>
          <p:cNvPr id="19" name="Rectangle 18"/>
          <p:cNvSpPr/>
          <p:nvPr/>
        </p:nvSpPr>
        <p:spPr>
          <a:xfrm>
            <a:off x="9122666" y="4127490"/>
            <a:ext cx="1723943" cy="129398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Agriculture,</a:t>
            </a:r>
          </a:p>
          <a:p>
            <a:pPr algn="ctr"/>
            <a:r>
              <a:rPr lang="fr-FR" b="1" dirty="0">
                <a:solidFill>
                  <a:schemeClr val="tx1"/>
                </a:solidFill>
              </a:rPr>
              <a:t>Elevage,</a:t>
            </a:r>
          </a:p>
          <a:p>
            <a:pPr algn="ctr"/>
            <a:r>
              <a:rPr lang="fr-FR" b="1" dirty="0">
                <a:solidFill>
                  <a:schemeClr val="tx1"/>
                </a:solidFill>
              </a:rPr>
              <a:t>Aménagement,</a:t>
            </a:r>
          </a:p>
          <a:p>
            <a:pPr algn="ctr"/>
            <a:r>
              <a:rPr lang="fr-FR" b="1" dirty="0">
                <a:solidFill>
                  <a:schemeClr val="tx1"/>
                </a:solidFill>
              </a:rPr>
              <a:t>Forêt</a:t>
            </a:r>
          </a:p>
        </p:txBody>
      </p:sp>
      <p:sp>
        <p:nvSpPr>
          <p:cNvPr id="20" name="Rectangle 19"/>
          <p:cNvSpPr/>
          <p:nvPr/>
        </p:nvSpPr>
        <p:spPr>
          <a:xfrm>
            <a:off x="5307329" y="1373944"/>
            <a:ext cx="173742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Electricité,</a:t>
            </a:r>
            <a:br>
              <a:rPr lang="fr-FR" b="1" dirty="0">
                <a:solidFill>
                  <a:schemeClr val="tx1"/>
                </a:solidFill>
              </a:rPr>
            </a:br>
            <a:r>
              <a:rPr lang="fr-FR" b="1" dirty="0">
                <a:solidFill>
                  <a:schemeClr val="tx1"/>
                </a:solidFill>
              </a:rPr>
              <a:t>électronique,</a:t>
            </a:r>
          </a:p>
          <a:p>
            <a:pPr algn="ctr"/>
            <a:r>
              <a:rPr lang="fr-FR" b="1" dirty="0">
                <a:solidFill>
                  <a:schemeClr val="tx1"/>
                </a:solidFill>
              </a:rPr>
              <a:t>Energie</a:t>
            </a:r>
          </a:p>
        </p:txBody>
      </p:sp>
      <p:sp>
        <p:nvSpPr>
          <p:cNvPr id="21" name="Rectangle 20"/>
          <p:cNvSpPr/>
          <p:nvPr/>
        </p:nvSpPr>
        <p:spPr>
          <a:xfrm>
            <a:off x="2913867" y="4321343"/>
            <a:ext cx="1798864" cy="10835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Matériaux : métaux,</a:t>
            </a:r>
          </a:p>
          <a:p>
            <a:pPr algn="ctr"/>
            <a:r>
              <a:rPr lang="fr-FR" b="1" dirty="0">
                <a:solidFill>
                  <a:schemeClr val="tx1"/>
                </a:solidFill>
              </a:rPr>
              <a:t>Papiers, plastiques</a:t>
            </a:r>
          </a:p>
        </p:txBody>
      </p:sp>
      <p:sp>
        <p:nvSpPr>
          <p:cNvPr id="22" name="Rectangle 21"/>
          <p:cNvSpPr/>
          <p:nvPr/>
        </p:nvSpPr>
        <p:spPr>
          <a:xfrm>
            <a:off x="6411191" y="4405894"/>
            <a:ext cx="1533256" cy="9144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Textile</a:t>
            </a:r>
          </a:p>
          <a:p>
            <a:pPr algn="ctr"/>
            <a:r>
              <a:rPr lang="fr-FR" b="1" dirty="0">
                <a:solidFill>
                  <a:schemeClr val="tx1"/>
                </a:solidFill>
              </a:rPr>
              <a:t>Habillement</a:t>
            </a:r>
          </a:p>
        </p:txBody>
      </p:sp>
    </p:spTree>
    <p:extLst>
      <p:ext uri="{BB962C8B-B14F-4D97-AF65-F5344CB8AC3E}">
        <p14:creationId xmlns:p14="http://schemas.microsoft.com/office/powerpoint/2010/main" val="1189630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703513" y="836712"/>
          <a:ext cx="8784975" cy="2546216"/>
        </p:xfrm>
        <a:graphic>
          <a:graphicData uri="http://schemas.openxmlformats.org/drawingml/2006/table">
            <a:tbl>
              <a:tblPr firstRow="1" bandRow="1">
                <a:tableStyleId>{5C22544A-7EE6-4342-B048-85BDC9FD1C3A}</a:tableStyleId>
              </a:tblPr>
              <a:tblGrid>
                <a:gridCol w="2928325">
                  <a:extLst>
                    <a:ext uri="{9D8B030D-6E8A-4147-A177-3AD203B41FA5}">
                      <a16:colId xmlns:a16="http://schemas.microsoft.com/office/drawing/2014/main" val="214482475"/>
                    </a:ext>
                  </a:extLst>
                </a:gridCol>
                <a:gridCol w="2928325">
                  <a:extLst>
                    <a:ext uri="{9D8B030D-6E8A-4147-A177-3AD203B41FA5}">
                      <a16:colId xmlns:a16="http://schemas.microsoft.com/office/drawing/2014/main" val="1142222643"/>
                    </a:ext>
                  </a:extLst>
                </a:gridCol>
                <a:gridCol w="2928325">
                  <a:extLst>
                    <a:ext uri="{9D8B030D-6E8A-4147-A177-3AD203B41FA5}">
                      <a16:colId xmlns:a16="http://schemas.microsoft.com/office/drawing/2014/main" val="2328750991"/>
                    </a:ext>
                  </a:extLst>
                </a:gridCol>
              </a:tblGrid>
              <a:tr h="504056">
                <a:tc gridSpan="3">
                  <a:txBody>
                    <a:bodyPr/>
                    <a:lstStyle/>
                    <a:p>
                      <a:pPr algn="ctr">
                        <a:defRPr/>
                      </a:pPr>
                      <a:r>
                        <a:rPr lang="fr-FR" sz="2000" b="1" dirty="0" smtClean="0">
                          <a:solidFill>
                            <a:schemeClr val="tx1"/>
                          </a:solidFill>
                          <a:latin typeface="Arial" panose="020B0604020202020204" pitchFamily="34" charset="0"/>
                          <a:cs typeface="Arial" panose="020B0604020202020204" pitchFamily="34" charset="0"/>
                        </a:rPr>
                        <a:t>2de Pro Métiers de l’alimentation</a:t>
                      </a:r>
                      <a:endParaRPr lang="fr-FR" sz="2000" dirty="0" smtClean="0">
                        <a:latin typeface="Arial" panose="020B0604020202020204" pitchFamily="34" charset="0"/>
                        <a:cs typeface="Arial" panose="020B0604020202020204" pitchFamily="34" charset="0"/>
                      </a:endParaRP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53859">
                <a:tc>
                  <a:txBody>
                    <a:bodyPr/>
                    <a:lstStyle/>
                    <a:p>
                      <a:r>
                        <a:rPr lang="fr-FR" sz="1600" dirty="0" smtClean="0">
                          <a:latin typeface="Arial" panose="020B0604020202020204" pitchFamily="34" charset="0"/>
                          <a:cs typeface="Arial" panose="020B0604020202020204" pitchFamily="34" charset="0"/>
                        </a:rPr>
                        <a:t>Bac Pro Boulangerie               Pâtisserie</a:t>
                      </a:r>
                      <a:endParaRPr lang="fr-FR" sz="1600" dirty="0"/>
                    </a:p>
                  </a:txBody>
                  <a:tcPr/>
                </a:tc>
                <a:tc>
                  <a:txBody>
                    <a:bodyPr/>
                    <a:lstStyle/>
                    <a:p>
                      <a:r>
                        <a:rPr lang="fr-FR" sz="1600" dirty="0" smtClean="0">
                          <a:latin typeface="Arial" panose="020B0604020202020204" pitchFamily="34" charset="0"/>
                          <a:cs typeface="Arial" panose="020B0604020202020204" pitchFamily="34" charset="0"/>
                        </a:rPr>
                        <a:t>Bac Pro Boucher Charcutier Traiteur</a:t>
                      </a:r>
                      <a:endParaRPr lang="fr-F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Poissonnier</a:t>
                      </a:r>
                      <a:r>
                        <a:rPr lang="fr-FR" sz="1600" baseline="0" dirty="0" smtClean="0">
                          <a:latin typeface="Arial" panose="020B0604020202020204" pitchFamily="34" charset="0"/>
                          <a:cs typeface="Arial" panose="020B0604020202020204" pitchFamily="34" charset="0"/>
                        </a:rPr>
                        <a:t> E</a:t>
                      </a:r>
                      <a:r>
                        <a:rPr lang="fr-FR" sz="1600" dirty="0" smtClean="0">
                          <a:latin typeface="Arial" panose="020B0604020202020204" pitchFamily="34" charset="0"/>
                          <a:cs typeface="Arial" panose="020B0604020202020204" pitchFamily="34" charset="0"/>
                        </a:rPr>
                        <a:t>cailler</a:t>
                      </a:r>
                      <a:r>
                        <a:rPr lang="fr-FR" sz="1600" baseline="0" dirty="0" smtClean="0">
                          <a:latin typeface="Arial" panose="020B0604020202020204" pitchFamily="34" charset="0"/>
                          <a:cs typeface="Arial" panose="020B0604020202020204" pitchFamily="34" charset="0"/>
                        </a:rPr>
                        <a:t> T</a:t>
                      </a:r>
                      <a:r>
                        <a:rPr lang="fr-FR" sz="1600" dirty="0" smtClean="0">
                          <a:latin typeface="Arial" panose="020B0604020202020204" pitchFamily="34" charset="0"/>
                          <a:cs typeface="Arial" panose="020B0604020202020204" pitchFamily="34" charset="0"/>
                        </a:rPr>
                        <a:t>raiteur</a:t>
                      </a:r>
                      <a:endParaRPr lang="en-GB" sz="1600" dirty="0" smtClean="0">
                        <a:latin typeface="Arial" pitchFamily="34" charset="0"/>
                        <a:cs typeface="Arial" pitchFamily="34" charset="0"/>
                      </a:endParaRPr>
                    </a:p>
                  </a:txBody>
                  <a:tcPr/>
                </a:tc>
                <a:extLst>
                  <a:ext uri="{0D108BD9-81ED-4DB2-BD59-A6C34878D82A}">
                    <a16:rowId xmlns:a16="http://schemas.microsoft.com/office/drawing/2014/main" val="3892375562"/>
                  </a:ext>
                </a:extLst>
              </a:tr>
              <a:tr h="1399222">
                <a:tc>
                  <a:txBody>
                    <a:bodyPr/>
                    <a:lstStyle/>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4085272418"/>
                  </a:ext>
                </a:extLst>
              </a:tr>
            </a:tbl>
          </a:graphicData>
        </a:graphic>
      </p:graphicFrame>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5" name="Tableau 4"/>
          <p:cNvGraphicFramePr>
            <a:graphicFrameLocks noGrp="1"/>
          </p:cNvGraphicFramePr>
          <p:nvPr>
            <p:extLst/>
          </p:nvPr>
        </p:nvGraphicFramePr>
        <p:xfrm>
          <a:off x="1703513" y="3858121"/>
          <a:ext cx="8784975" cy="2802813"/>
        </p:xfrm>
        <a:graphic>
          <a:graphicData uri="http://schemas.openxmlformats.org/drawingml/2006/table">
            <a:tbl>
              <a:tblPr firstRow="1" bandRow="1">
                <a:tableStyleId>{5C22544A-7EE6-4342-B048-85BDC9FD1C3A}</a:tableStyleId>
              </a:tblPr>
              <a:tblGrid>
                <a:gridCol w="4279861">
                  <a:extLst>
                    <a:ext uri="{9D8B030D-6E8A-4147-A177-3AD203B41FA5}">
                      <a16:colId xmlns:a16="http://schemas.microsoft.com/office/drawing/2014/main" val="214482475"/>
                    </a:ext>
                  </a:extLst>
                </a:gridCol>
                <a:gridCol w="4505114">
                  <a:extLst>
                    <a:ext uri="{9D8B030D-6E8A-4147-A177-3AD203B41FA5}">
                      <a16:colId xmlns:a16="http://schemas.microsoft.com/office/drawing/2014/main" val="2328750991"/>
                    </a:ext>
                  </a:extLst>
                </a:gridCol>
              </a:tblGrid>
              <a:tr h="578992">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l’hôtellerie-restauration</a:t>
                      </a:r>
                    </a:p>
                  </a:txBody>
                  <a:tcPr>
                    <a:solidFill>
                      <a:schemeClr val="accent4"/>
                    </a:solidFill>
                  </a:tcPr>
                </a:tc>
                <a:tc hMerge="1">
                  <a:txBody>
                    <a:bodyPr/>
                    <a:lstStyle/>
                    <a:p>
                      <a:endParaRPr lang="fr-FR" dirty="0"/>
                    </a:p>
                  </a:txBody>
                  <a:tcPr/>
                </a:tc>
                <a:extLst>
                  <a:ext uri="{0D108BD9-81ED-4DB2-BD59-A6C34878D82A}">
                    <a16:rowId xmlns:a16="http://schemas.microsoft.com/office/drawing/2014/main" val="3507698545"/>
                  </a:ext>
                </a:extLst>
              </a:tr>
              <a:tr h="530358">
                <a:tc>
                  <a:txBody>
                    <a:bodyPr/>
                    <a:lstStyle/>
                    <a:p>
                      <a:r>
                        <a:rPr lang="fr-FR" sz="1600" dirty="0" smtClean="0">
                          <a:latin typeface="Arial" panose="020B0604020202020204" pitchFamily="34" charset="0"/>
                          <a:cs typeface="Arial" panose="020B0604020202020204" pitchFamily="34" charset="0"/>
                        </a:rPr>
                        <a:t>Bac Pro Cuisine</a:t>
                      </a:r>
                      <a:endParaRPr lang="fr-FR" sz="1600" dirty="0"/>
                    </a:p>
                  </a:txBody>
                  <a:tcPr>
                    <a:solidFill>
                      <a:schemeClr val="accent4">
                        <a:lumMod val="60000"/>
                        <a:lumOff val="40000"/>
                      </a:schemeClr>
                    </a:solidFill>
                  </a:tcPr>
                </a:tc>
                <a:tc>
                  <a:txBody>
                    <a:bodyPr/>
                    <a:lstStyle/>
                    <a:p>
                      <a:r>
                        <a:rPr lang="fr-FR" sz="1600" dirty="0" smtClean="0">
                          <a:latin typeface="Arial" panose="020B0604020202020204" pitchFamily="34" charset="0"/>
                          <a:cs typeface="Arial" panose="020B0604020202020204" pitchFamily="34" charset="0"/>
                        </a:rPr>
                        <a:t>Bac Pro Commercialisation et Services </a:t>
                      </a:r>
                    </a:p>
                    <a:p>
                      <a:r>
                        <a:rPr lang="fr-FR" sz="1600" dirty="0" smtClean="0">
                          <a:latin typeface="Arial" panose="020B0604020202020204" pitchFamily="34" charset="0"/>
                          <a:cs typeface="Arial" panose="020B0604020202020204" pitchFamily="34" charset="0"/>
                        </a:rPr>
                        <a:t>en restauration</a:t>
                      </a:r>
                      <a:endParaRPr lang="fr-FR" sz="1600" dirty="0"/>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a:defRPr/>
                      </a:pPr>
                      <a:r>
                        <a:rPr lang="fr-FR" sz="1400" dirty="0" smtClean="0">
                          <a:latin typeface="Arial" panose="020B0604020202020204" pitchFamily="34" charset="0"/>
                          <a:cs typeface="Arial" panose="020B0604020202020204" pitchFamily="34" charset="0"/>
                        </a:rPr>
                        <a:t> </a:t>
                      </a:r>
                      <a:endParaRPr lang="fr-FR" sz="1400" dirty="0" smtClean="0"/>
                    </a:p>
                    <a:p>
                      <a:endParaRPr lang="fr-FR" sz="1400" dirty="0" smtClean="0"/>
                    </a:p>
                    <a:p>
                      <a:endParaRPr lang="fr-FR" sz="1400" dirty="0" smtClean="0"/>
                    </a:p>
                    <a:p>
                      <a:endParaRPr lang="fr-FR" sz="1400" dirty="0"/>
                    </a:p>
                    <a:p>
                      <a:pPr>
                        <a:defRPr/>
                      </a:pPr>
                      <a:endParaRPr lang="fr-FR" sz="1400" dirty="0" smtClean="0">
                        <a:latin typeface="Arial" panose="020B0604020202020204" pitchFamily="34" charset="0"/>
                        <a:cs typeface="Arial" panose="020B0604020202020204" pitchFamily="34" charset="0"/>
                      </a:endParaRPr>
                    </a:p>
                    <a:p>
                      <a:pPr>
                        <a:defRPr/>
                      </a:pPr>
                      <a:r>
                        <a:rPr lang="fr-FR" sz="1400" dirty="0" smtClean="0">
                          <a:latin typeface="Arial" panose="020B0604020202020204" pitchFamily="34" charset="0"/>
                          <a:cs typeface="Arial" panose="020B0604020202020204" pitchFamily="34" charset="0"/>
                        </a:rPr>
                        <a:t>                                                     </a:t>
                      </a:r>
                      <a:endParaRPr lang="fr-FR" sz="1400" dirty="0"/>
                    </a:p>
                  </a:txBody>
                  <a:tcPr>
                    <a:solidFill>
                      <a:schemeClr val="accent4">
                        <a:lumMod val="20000"/>
                        <a:lumOff val="80000"/>
                      </a:schemeClr>
                    </a:solidFill>
                  </a:tcPr>
                </a:tc>
                <a:tc>
                  <a:txBody>
                    <a:bodyPr/>
                    <a:lstStyle/>
                    <a:p>
                      <a:endParaRPr lang="fr-FR" dirty="0"/>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1026" name="Picture 2" descr="C:\Users\SOPHIE\OneDrive\Images\boulanger P.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3220" y="1988840"/>
            <a:ext cx="2210573" cy="138106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OPHIE\OneDrive\Images\boucher.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2421" y="1988840"/>
            <a:ext cx="2446279" cy="12783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OPHIE\OneDrive\Images\cuisin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6996" y="5085185"/>
            <a:ext cx="2175424" cy="14496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OPHIE\OneDrive\Images\services.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8022" y="5085186"/>
            <a:ext cx="2232248" cy="15506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SOPHIE\OneDrive\Images\poissonnier.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96200" y="1988840"/>
            <a:ext cx="2304256" cy="1278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670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nvPr>
        </p:nvGraphicFramePr>
        <p:xfrm>
          <a:off x="2018702" y="718831"/>
          <a:ext cx="8148666" cy="6081462"/>
        </p:xfrm>
        <a:graphic>
          <a:graphicData uri="http://schemas.openxmlformats.org/drawingml/2006/table">
            <a:tbl>
              <a:tblPr firstRow="1" bandRow="1">
                <a:tableStyleId>{5C22544A-7EE6-4342-B048-85BDC9FD1C3A}</a:tableStyleId>
              </a:tblPr>
              <a:tblGrid>
                <a:gridCol w="3396138">
                  <a:extLst>
                    <a:ext uri="{9D8B030D-6E8A-4147-A177-3AD203B41FA5}">
                      <a16:colId xmlns:a16="http://schemas.microsoft.com/office/drawing/2014/main" val="134434377"/>
                    </a:ext>
                  </a:extLst>
                </a:gridCol>
                <a:gridCol w="857551">
                  <a:extLst>
                    <a:ext uri="{9D8B030D-6E8A-4147-A177-3AD203B41FA5}">
                      <a16:colId xmlns:a16="http://schemas.microsoft.com/office/drawing/2014/main" val="207704408"/>
                    </a:ext>
                  </a:extLst>
                </a:gridCol>
                <a:gridCol w="1417897">
                  <a:extLst>
                    <a:ext uri="{9D8B030D-6E8A-4147-A177-3AD203B41FA5}">
                      <a16:colId xmlns:a16="http://schemas.microsoft.com/office/drawing/2014/main" val="20002"/>
                    </a:ext>
                  </a:extLst>
                </a:gridCol>
                <a:gridCol w="2477080">
                  <a:extLst>
                    <a:ext uri="{9D8B030D-6E8A-4147-A177-3AD203B41FA5}">
                      <a16:colId xmlns:a16="http://schemas.microsoft.com/office/drawing/2014/main" val="2419233396"/>
                    </a:ext>
                  </a:extLst>
                </a:gridCol>
              </a:tblGrid>
              <a:tr h="467097">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du numérique et de la transition énergétique</a:t>
                      </a:r>
                    </a:p>
                  </a:txBody>
                  <a:tcPr/>
                </a:tc>
                <a:tc hMerge="1">
                  <a:txBody>
                    <a:bodyPr/>
                    <a:lstStyle/>
                    <a:p>
                      <a:endParaRPr lang="fr-FR" dirty="0"/>
                    </a:p>
                  </a:txBody>
                  <a:tcPr/>
                </a:tc>
                <a:tc hMerge="1">
                  <a:txBody>
                    <a:bodyPr/>
                    <a:lstStyle/>
                    <a:p>
                      <a:endParaRPr lang="en-GB"/>
                    </a:p>
                  </a:txBody>
                  <a:tcPr/>
                </a:tc>
                <a:tc hMerge="1">
                  <a:txBody>
                    <a:bodyPr/>
                    <a:lstStyle/>
                    <a:p>
                      <a:endParaRPr lang="fr-FR" dirty="0"/>
                    </a:p>
                  </a:txBody>
                  <a:tcPr/>
                </a:tc>
                <a:extLst>
                  <a:ext uri="{0D108BD9-81ED-4DB2-BD59-A6C34878D82A}">
                    <a16:rowId xmlns:a16="http://schemas.microsoft.com/office/drawing/2014/main" val="1894285329"/>
                  </a:ext>
                </a:extLst>
              </a:tr>
              <a:tr h="60643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a:t>
                      </a:r>
                      <a:r>
                        <a:rPr lang="fr-FR" sz="1600" baseline="0" dirty="0" smtClean="0">
                          <a:latin typeface="Arial" panose="020B0604020202020204" pitchFamily="34" charset="0"/>
                          <a:cs typeface="Arial" panose="020B0604020202020204" pitchFamily="34" charset="0"/>
                        </a:rPr>
                        <a:t> Pro </a:t>
                      </a:r>
                      <a:r>
                        <a:rPr lang="fr-FR" sz="1600" dirty="0" smtClean="0">
                          <a:latin typeface="Arial" pitchFamily="34" charset="0"/>
                          <a:cs typeface="Arial" pitchFamily="34" charset="0"/>
                        </a:rPr>
                        <a:t>Technicien en Installation des Systèmes Energétiques et Climatiques</a:t>
                      </a:r>
                      <a:endParaRPr lang="en-GB" sz="1600" dirty="0" smtClean="0">
                        <a:latin typeface="Arial" pitchFamily="34" charset="0"/>
                        <a:cs typeface="Arial" pitchFamily="34" charset="0"/>
                      </a:endParaRPr>
                    </a:p>
                  </a:txBody>
                  <a:tcPr/>
                </a:tc>
                <a:tc hMerge="1">
                  <a:txBody>
                    <a:bodyPr/>
                    <a:lstStyle/>
                    <a:p>
                      <a:endParaRPr lang="fr-FR" sz="1600" dirty="0"/>
                    </a:p>
                  </a:txBody>
                  <a:tcPr/>
                </a:tc>
                <a:tc gridSpan="2">
                  <a:txBody>
                    <a:bodyPr/>
                    <a:lstStyle/>
                    <a:p>
                      <a:r>
                        <a:rPr lang="fr-FR" sz="1600" dirty="0" smtClean="0">
                          <a:latin typeface="Arial" panose="020B0604020202020204" pitchFamily="34" charset="0"/>
                          <a:cs typeface="Arial" panose="020B0604020202020204" pitchFamily="34" charset="0"/>
                        </a:rPr>
                        <a:t>Bac Pro Technicien de Maintenance des Systèmes Energétiques et Climatiques</a:t>
                      </a:r>
                      <a:endParaRPr lang="fr-FR" sz="1600"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txBody>
                  <a:tcPr/>
                </a:tc>
                <a:extLst>
                  <a:ext uri="{0D108BD9-81ED-4DB2-BD59-A6C34878D82A}">
                    <a16:rowId xmlns:a16="http://schemas.microsoft.com/office/drawing/2014/main" val="2897492526"/>
                  </a:ext>
                </a:extLst>
              </a:tr>
              <a:tr h="1043445">
                <a:tc gridSpan="2">
                  <a:txBody>
                    <a:bodyPr/>
                    <a:lstStyle/>
                    <a:p>
                      <a:endParaRPr lang="fr-FR" dirty="0"/>
                    </a:p>
                  </a:txBody>
                  <a:tcPr/>
                </a:tc>
                <a:tc hMerge="1">
                  <a:txBody>
                    <a:bodyPr/>
                    <a:lstStyle/>
                    <a:p>
                      <a:endParaRPr lang="fr-FR" dirty="0"/>
                    </a:p>
                  </a:txBody>
                  <a:tcPr/>
                </a:tc>
                <a:tc gridSpan="2">
                  <a:txBody>
                    <a:bodyPr/>
                    <a:lstStyle/>
                    <a:p>
                      <a:endParaRPr lang="en-GB" dirty="0"/>
                    </a:p>
                  </a:txBody>
                  <a:tcPr/>
                </a:tc>
                <a:tc hMerge="1">
                  <a:txBody>
                    <a:bodyPr/>
                    <a:lstStyle/>
                    <a:p>
                      <a:endParaRPr lang="fr-FR" dirty="0"/>
                    </a:p>
                  </a:txBody>
                  <a:tcPr/>
                </a:tc>
                <a:extLst>
                  <a:ext uri="{0D108BD9-81ED-4DB2-BD59-A6C34878D82A}">
                    <a16:rowId xmlns:a16="http://schemas.microsoft.com/office/drawing/2014/main" val="1599328640"/>
                  </a:ext>
                </a:extLst>
              </a:tr>
              <a:tr h="56367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Technicien du Froid et du Conditionnement d’Air</a:t>
                      </a:r>
                      <a:endParaRPr lang="en-GB" sz="1600" dirty="0" smtClean="0">
                        <a:latin typeface="Arial" pitchFamily="34" charset="0"/>
                        <a:cs typeface="Arial" pitchFamily="34" charset="0"/>
                      </a:endParaRPr>
                    </a:p>
                  </a:txBody>
                  <a:tcPr/>
                </a:tc>
                <a:tc hMerge="1">
                  <a:txBody>
                    <a:bodyPr/>
                    <a:lstStyle/>
                    <a:p>
                      <a:endParaRPr lang="fr-FR"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itchFamily="34" charset="0"/>
                          <a:cs typeface="Arial" pitchFamily="34" charset="0"/>
                        </a:rPr>
                        <a:t> Bac Pro</a:t>
                      </a:r>
                      <a:r>
                        <a:rPr lang="fr-FR" sz="1600" baseline="0" dirty="0" smtClean="0">
                          <a:latin typeface="Arial" pitchFamily="34" charset="0"/>
                          <a:cs typeface="Arial" pitchFamily="34" charset="0"/>
                        </a:rPr>
                        <a:t> </a:t>
                      </a:r>
                      <a:r>
                        <a:rPr lang="fr-FR" sz="1600" dirty="0" smtClean="0">
                          <a:latin typeface="Arial" pitchFamily="34" charset="0"/>
                          <a:cs typeface="Arial" pitchFamily="34" charset="0"/>
                        </a:rPr>
                        <a:t>Métiers de l’Electricité et de ses Environnements Connectés</a:t>
                      </a:r>
                      <a:endParaRPr lang="fr-FR" sz="1600" dirty="0" smtClean="0"/>
                    </a:p>
                  </a:txBody>
                  <a:tcPr/>
                </a:tc>
                <a:tc hMerge="1">
                  <a:txBody>
                    <a:bodyPr/>
                    <a:lstStyle/>
                    <a:p>
                      <a:endParaRPr lang="fr-FR" dirty="0"/>
                    </a:p>
                  </a:txBody>
                  <a:tcPr/>
                </a:tc>
                <a:extLst>
                  <a:ext uri="{0D108BD9-81ED-4DB2-BD59-A6C34878D82A}">
                    <a16:rowId xmlns:a16="http://schemas.microsoft.com/office/drawing/2014/main" val="1485491227"/>
                  </a:ext>
                </a:extLst>
              </a:tr>
              <a:tr h="1043445">
                <a:tc gridSpan="2">
                  <a:txBody>
                    <a:bodyPr/>
                    <a:lstStyle/>
                    <a:p>
                      <a:endParaRPr lang="fr-FR" dirty="0" smtClean="0"/>
                    </a:p>
                    <a:p>
                      <a:endParaRPr lang="fr-FR" dirty="0" smtClean="0"/>
                    </a:p>
                    <a:p>
                      <a:endParaRPr lang="fr-FR" dirty="0" smtClean="0"/>
                    </a:p>
                    <a:p>
                      <a:endParaRPr lang="fr-FR" dirty="0"/>
                    </a:p>
                  </a:txBody>
                  <a:tcPr/>
                </a:tc>
                <a:tc hMerge="1">
                  <a:txBody>
                    <a:bodyPr/>
                    <a:lstStyle/>
                    <a:p>
                      <a:endParaRPr lang="en-GB"/>
                    </a:p>
                  </a:txBody>
                  <a:tcPr/>
                </a:tc>
                <a:tc gridSpan="2">
                  <a:txBody>
                    <a:bodyPr/>
                    <a:lstStyle/>
                    <a:p>
                      <a:endParaRPr lang="fr-FR" dirty="0"/>
                    </a:p>
                  </a:txBody>
                  <a:tcPr/>
                </a:tc>
                <a:tc hMerge="1">
                  <a:txBody>
                    <a:bodyPr/>
                    <a:lstStyle/>
                    <a:p>
                      <a:endParaRPr lang="en-GB"/>
                    </a:p>
                  </a:txBody>
                  <a:tcPr/>
                </a:tc>
                <a:extLst>
                  <a:ext uri="{0D108BD9-81ED-4DB2-BD59-A6C34878D82A}">
                    <a16:rowId xmlns:a16="http://schemas.microsoft.com/office/drawing/2014/main" val="10004"/>
                  </a:ext>
                </a:extLst>
              </a:tr>
              <a:tr h="398325">
                <a:tc gridSpan="4">
                  <a:txBody>
                    <a:bodyPr/>
                    <a:lstStyle/>
                    <a:p>
                      <a:r>
                        <a:rPr lang="fr-FR" sz="1600" dirty="0" smtClean="0">
                          <a:latin typeface="Arial" panose="020B0604020202020204" pitchFamily="34" charset="0"/>
                          <a:cs typeface="Arial" panose="020B0604020202020204" pitchFamily="34" charset="0"/>
                        </a:rPr>
                        <a:t>Bac Pro Systèmes Numériques </a:t>
                      </a:r>
                      <a:endParaRPr lang="fr-FR" sz="1600" dirty="0"/>
                    </a:p>
                  </a:txBody>
                  <a:tcPr/>
                </a:tc>
                <a:tc hMerge="1">
                  <a:txBody>
                    <a:bodyPr/>
                    <a:lstStyle/>
                    <a:p>
                      <a:endParaRPr lang="fr-FR" dirty="0"/>
                    </a:p>
                  </a:txBody>
                  <a:tcPr/>
                </a:tc>
                <a:tc hMerge="1">
                  <a:txBody>
                    <a:bodyPr/>
                    <a:lstStyle/>
                    <a:p>
                      <a:endParaRPr lang="en-GB"/>
                    </a:p>
                  </a:txBody>
                  <a:tcPr/>
                </a:tc>
                <a:tc hMerge="1">
                  <a:txBody>
                    <a:bodyPr/>
                    <a:lstStyle/>
                    <a:p>
                      <a:endParaRPr lang="fr-FR" dirty="0"/>
                    </a:p>
                  </a:txBody>
                  <a:tcPr/>
                </a:tc>
                <a:extLst>
                  <a:ext uri="{0D108BD9-81ED-4DB2-BD59-A6C34878D82A}">
                    <a16:rowId xmlns:a16="http://schemas.microsoft.com/office/drawing/2014/main" val="3300692733"/>
                  </a:ext>
                </a:extLst>
              </a:tr>
              <a:tr h="1321625">
                <a:tc>
                  <a:txBody>
                    <a:bodyPr/>
                    <a:lstStyle/>
                    <a:p>
                      <a:pPr lvl="0"/>
                      <a:r>
                        <a:rPr lang="fr-FR" sz="1400" dirty="0" smtClean="0">
                          <a:latin typeface="Arial" pitchFamily="34" charset="0"/>
                          <a:cs typeface="Arial" pitchFamily="34" charset="0"/>
                        </a:rPr>
                        <a:t>A : Sûreté et sécurité des infrastructures de l’habitat et du tertiaire</a:t>
                      </a:r>
                      <a:r>
                        <a:rPr lang="en-GB" sz="1400" dirty="0" smtClean="0">
                          <a:latin typeface="Arial" pitchFamily="34" charset="0"/>
                          <a:cs typeface="Arial" pitchFamily="34" charset="0"/>
                        </a:rPr>
                        <a:t> </a:t>
                      </a:r>
                    </a:p>
                    <a:p>
                      <a:pPr>
                        <a:defRPr/>
                      </a:pPr>
                      <a:endParaRPr lang="fr-FR" sz="1400" b="1" dirty="0" smtClean="0">
                        <a:solidFill>
                          <a:schemeClr val="tx1"/>
                        </a:solidFill>
                        <a:latin typeface="Arial" panose="020B0604020202020204" pitchFamily="34" charset="0"/>
                        <a:cs typeface="Arial" panose="020B0604020202020204" pitchFamily="34" charset="0"/>
                      </a:endParaRPr>
                    </a:p>
                    <a:p>
                      <a:pPr>
                        <a:defRPr/>
                      </a:pPr>
                      <a:endParaRPr lang="fr-FR" sz="1400" b="1" dirty="0" smtClean="0">
                        <a:solidFill>
                          <a:schemeClr val="tx1"/>
                        </a:solidFill>
                        <a:latin typeface="Arial" panose="020B0604020202020204" pitchFamily="34" charset="0"/>
                        <a:cs typeface="Arial" panose="020B0604020202020204" pitchFamily="34" charset="0"/>
                      </a:endParaRPr>
                    </a:p>
                    <a:p>
                      <a:pPr>
                        <a:defRPr/>
                      </a:pPr>
                      <a:endParaRPr lang="fr-FR" sz="1400" b="1" dirty="0" smtClean="0">
                        <a:solidFill>
                          <a:schemeClr val="tx1"/>
                        </a:solidFill>
                        <a:latin typeface="Arial" panose="020B0604020202020204" pitchFamily="34" charset="0"/>
                        <a:cs typeface="Arial" panose="020B0604020202020204" pitchFamily="34" charset="0"/>
                      </a:endParaRPr>
                    </a:p>
                    <a:p>
                      <a:pPr>
                        <a:defRPr/>
                      </a:pPr>
                      <a:endParaRPr lang="fr-FR" sz="1400" b="1" dirty="0" smtClean="0">
                        <a:solidFill>
                          <a:schemeClr val="tx1"/>
                        </a:solidFill>
                        <a:latin typeface="Arial" panose="020B0604020202020204" pitchFamily="34" charset="0"/>
                        <a:cs typeface="Arial" panose="020B0604020202020204" pitchFamily="34" charset="0"/>
                      </a:endParaRPr>
                    </a:p>
                    <a:p>
                      <a:pPr>
                        <a:defRPr/>
                      </a:pPr>
                      <a:endParaRPr lang="fr-FR" sz="1400" b="1" dirty="0" smtClean="0">
                        <a:solidFill>
                          <a:schemeClr val="tx1"/>
                        </a:solidFill>
                        <a:latin typeface="Arial" panose="020B0604020202020204" pitchFamily="34" charset="0"/>
                        <a:cs typeface="Arial" panose="020B0604020202020204" pitchFamily="34" charset="0"/>
                      </a:endParaRPr>
                    </a:p>
                    <a:p>
                      <a:pPr>
                        <a:defRPr/>
                      </a:pPr>
                      <a:endParaRPr lang="fr-FR" sz="1400" b="1" dirty="0" smtClean="0">
                        <a:solidFill>
                          <a:schemeClr val="tx1"/>
                        </a:solidFill>
                        <a:latin typeface="Arial" panose="020B0604020202020204" pitchFamily="34" charset="0"/>
                        <a:cs typeface="Arial" panose="020B0604020202020204" pitchFamily="34" charset="0"/>
                      </a:endParaRP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itchFamily="34" charset="0"/>
                          <a:cs typeface="Arial" pitchFamily="34" charset="0"/>
                        </a:rPr>
                        <a:t>B</a:t>
                      </a:r>
                      <a:r>
                        <a:rPr lang="fr-FR" sz="1400" baseline="0" dirty="0" smtClean="0">
                          <a:latin typeface="Arial" pitchFamily="34" charset="0"/>
                          <a:cs typeface="Arial" pitchFamily="34" charset="0"/>
                        </a:rPr>
                        <a:t> : A</a:t>
                      </a:r>
                      <a:r>
                        <a:rPr lang="fr-FR" sz="1400" dirty="0" smtClean="0">
                          <a:latin typeface="Arial" pitchFamily="34" charset="0"/>
                          <a:cs typeface="Arial" pitchFamily="34" charset="0"/>
                        </a:rPr>
                        <a:t>udiovisuels, réseau et équipement domestiques </a:t>
                      </a:r>
                      <a:endParaRPr lang="en-GB" sz="1400" dirty="0" smtClean="0">
                        <a:latin typeface="Arial" pitchFamily="34" charset="0"/>
                        <a:cs typeface="Arial" pitchFamily="34" charset="0"/>
                      </a:endParaRPr>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itchFamily="34" charset="0"/>
                          <a:cs typeface="Arial" pitchFamily="34" charset="0"/>
                        </a:rPr>
                        <a:t>C :  Réseaux informatiques et systèmes communicants</a:t>
                      </a:r>
                      <a:endParaRPr lang="en-GB" sz="1400" dirty="0" smtClean="0">
                        <a:latin typeface="Arial" pitchFamily="34" charset="0"/>
                        <a:cs typeface="Arial" pitchFamily="34" charset="0"/>
                      </a:endParaRPr>
                    </a:p>
                  </a:txBody>
                  <a:tcPr/>
                </a:tc>
                <a:extLst>
                  <a:ext uri="{0D108BD9-81ED-4DB2-BD59-A6C34878D82A}">
                    <a16:rowId xmlns:a16="http://schemas.microsoft.com/office/drawing/2014/main" val="10006"/>
                  </a:ext>
                </a:extLst>
              </a:tr>
            </a:tbl>
          </a:graphicData>
        </a:graphic>
      </p:graphicFrame>
      <p:pic>
        <p:nvPicPr>
          <p:cNvPr id="10242" name="Picture 2" descr="C:\Users\SOPHIE\OneDrive\Images\bac-pro-tise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2498" y="1844825"/>
            <a:ext cx="198022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SOPHIE\OneDrive\Images\froid.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2498" y="3562837"/>
            <a:ext cx="198022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C:\Users\SOPHIE\OneDrive\Images\électricien.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4112" y="3562838"/>
            <a:ext cx="2016224" cy="1014721"/>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3632" y="5599775"/>
            <a:ext cx="1872208" cy="1057058"/>
          </a:xfrm>
          <a:prstGeom prst="rect">
            <a:avLst/>
          </a:prstGeom>
        </p:spPr>
      </p:pic>
      <p:pic>
        <p:nvPicPr>
          <p:cNvPr id="6" name="Imag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1945" y="5612015"/>
            <a:ext cx="1965623" cy="1046630"/>
          </a:xfrm>
          <a:prstGeom prst="rect">
            <a:avLst/>
          </a:prstGeom>
        </p:spPr>
      </p:pic>
      <p:pic>
        <p:nvPicPr>
          <p:cNvPr id="7" name="Imag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0136" y="1881299"/>
            <a:ext cx="1941760" cy="973943"/>
          </a:xfrm>
          <a:prstGeom prst="rect">
            <a:avLst/>
          </a:prstGeom>
        </p:spPr>
      </p:pic>
      <p:pic>
        <p:nvPicPr>
          <p:cNvPr id="8" name="Imag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968209" y="5612016"/>
            <a:ext cx="2088227" cy="1047407"/>
          </a:xfrm>
          <a:prstGeom prst="rect">
            <a:avLst/>
          </a:prstGeom>
        </p:spPr>
      </p:pic>
    </p:spTree>
    <p:extLst>
      <p:ext uri="{BB962C8B-B14F-4D97-AF65-F5344CB8AC3E}">
        <p14:creationId xmlns:p14="http://schemas.microsoft.com/office/powerpoint/2010/main" val="2780105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3" name="Tableau 2"/>
          <p:cNvGraphicFramePr>
            <a:graphicFrameLocks noGrp="1"/>
          </p:cNvGraphicFramePr>
          <p:nvPr>
            <p:extLst/>
          </p:nvPr>
        </p:nvGraphicFramePr>
        <p:xfrm>
          <a:off x="1957659" y="947358"/>
          <a:ext cx="8028674" cy="5467156"/>
        </p:xfrm>
        <a:graphic>
          <a:graphicData uri="http://schemas.openxmlformats.org/drawingml/2006/table">
            <a:tbl>
              <a:tblPr firstRow="1" bandRow="1">
                <a:tableStyleId>{5C22544A-7EE6-4342-B048-85BDC9FD1C3A}</a:tableStyleId>
              </a:tblPr>
              <a:tblGrid>
                <a:gridCol w="4014337">
                  <a:extLst>
                    <a:ext uri="{9D8B030D-6E8A-4147-A177-3AD203B41FA5}">
                      <a16:colId xmlns:a16="http://schemas.microsoft.com/office/drawing/2014/main" val="134434377"/>
                    </a:ext>
                  </a:extLst>
                </a:gridCol>
                <a:gridCol w="4014337">
                  <a:extLst>
                    <a:ext uri="{9D8B030D-6E8A-4147-A177-3AD203B41FA5}">
                      <a16:colId xmlns:a16="http://schemas.microsoft.com/office/drawing/2014/main" val="207704408"/>
                    </a:ext>
                  </a:extLst>
                </a:gridCol>
              </a:tblGrid>
              <a:tr h="579386">
                <a:tc gridSpan="2">
                  <a:txBody>
                    <a:bodyPr/>
                    <a:lstStyle/>
                    <a:p>
                      <a:pPr algn="ctr">
                        <a:defRPr/>
                      </a:pPr>
                      <a:r>
                        <a:rPr lang="fr-FR" sz="2000" b="1" dirty="0" smtClean="0">
                          <a:solidFill>
                            <a:schemeClr val="tx1"/>
                          </a:solidFill>
                          <a:latin typeface="Arial" panose="020B0604020202020204" pitchFamily="34" charset="0"/>
                          <a:cs typeface="Arial" panose="020B0604020202020204" pitchFamily="34" charset="0"/>
                        </a:rPr>
                        <a:t>2de Pro Métiers du pilotage et de la maintenance  d’installations automatisées</a:t>
                      </a:r>
                    </a:p>
                  </a:txBody>
                  <a:tcPr/>
                </a:tc>
                <a:tc hMerge="1">
                  <a:txBody>
                    <a:bodyPr/>
                    <a:lstStyle/>
                    <a:p>
                      <a:endParaRPr lang="fr-FR" dirty="0"/>
                    </a:p>
                  </a:txBody>
                  <a:tcPr/>
                </a:tc>
                <a:extLst>
                  <a:ext uri="{0D108BD9-81ED-4DB2-BD59-A6C34878D82A}">
                    <a16:rowId xmlns:a16="http://schemas.microsoft.com/office/drawing/2014/main" val="1894285329"/>
                  </a:ext>
                </a:extLst>
              </a:tr>
              <a:tr h="484458">
                <a:tc>
                  <a:txBody>
                    <a:bodyPr/>
                    <a:lstStyle/>
                    <a:p>
                      <a:r>
                        <a:rPr lang="fr-FR" sz="1600" dirty="0" smtClean="0">
                          <a:latin typeface="Arial" panose="020B0604020202020204" pitchFamily="34" charset="0"/>
                          <a:cs typeface="Arial" panose="020B0604020202020204" pitchFamily="34" charset="0"/>
                        </a:rPr>
                        <a:t>Bac</a:t>
                      </a:r>
                      <a:r>
                        <a:rPr lang="fr-FR" sz="1600" baseline="0" dirty="0" smtClean="0">
                          <a:latin typeface="Arial" panose="020B0604020202020204" pitchFamily="34" charset="0"/>
                          <a:cs typeface="Arial" panose="020B0604020202020204" pitchFamily="34" charset="0"/>
                        </a:rPr>
                        <a:t> Pro Pilote de Ligne de Production</a:t>
                      </a:r>
                    </a:p>
                    <a:p>
                      <a:r>
                        <a:rPr lang="fr-FR" sz="1400" baseline="0" dirty="0" smtClean="0">
                          <a:solidFill>
                            <a:srgbClr val="FF0000"/>
                          </a:solidFill>
                          <a:latin typeface="Arial" panose="020B0604020202020204" pitchFamily="34" charset="0"/>
                          <a:cs typeface="Arial" panose="020B0604020202020204" pitchFamily="34" charset="0"/>
                        </a:rPr>
                        <a:t>hors académie</a:t>
                      </a:r>
                      <a:endParaRPr lang="fr-FR" sz="1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dirty="0" smtClean="0">
                          <a:latin typeface="Arial" panose="020B0604020202020204" pitchFamily="34" charset="0"/>
                          <a:cs typeface="Arial" panose="020B0604020202020204" pitchFamily="34" charset="0"/>
                        </a:rPr>
                        <a:t>Bac Pro Maintenance des Systèmes</a:t>
                      </a:r>
                      <a:r>
                        <a:rPr lang="fr-FR" sz="1600" b="0" baseline="0" dirty="0" smtClean="0">
                          <a:latin typeface="Arial" panose="020B0604020202020204" pitchFamily="34" charset="0"/>
                          <a:cs typeface="Arial" panose="020B0604020202020204" pitchFamily="34" charset="0"/>
                        </a:rPr>
                        <a:t> de Production Connectés </a:t>
                      </a:r>
                      <a:r>
                        <a:rPr lang="fr-FR" sz="1400" b="0" baseline="0" dirty="0" smtClean="0">
                          <a:solidFill>
                            <a:srgbClr val="FF0000"/>
                          </a:solidFill>
                          <a:latin typeface="Arial" panose="020B0604020202020204" pitchFamily="34" charset="0"/>
                          <a:cs typeface="Arial" panose="020B0604020202020204" pitchFamily="34" charset="0"/>
                        </a:rPr>
                        <a:t>nouveau</a:t>
                      </a:r>
                      <a:r>
                        <a:rPr lang="fr-FR" sz="1400" b="0" baseline="0" dirty="0" smtClean="0">
                          <a:latin typeface="Arial" panose="020B0604020202020204" pitchFamily="34" charset="0"/>
                          <a:cs typeface="Arial" panose="020B0604020202020204" pitchFamily="34" charset="0"/>
                        </a:rPr>
                        <a:t> (ex MEI)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0" dirty="0" smtClean="0">
                        <a:latin typeface="Arial" pitchFamily="34" charset="0"/>
                        <a:cs typeface="Arial" pitchFamily="34" charset="0"/>
                      </a:endParaRPr>
                    </a:p>
                  </a:txBody>
                  <a:tcPr/>
                </a:tc>
                <a:extLst>
                  <a:ext uri="{0D108BD9-81ED-4DB2-BD59-A6C34878D82A}">
                    <a16:rowId xmlns:a16="http://schemas.microsoft.com/office/drawing/2014/main" val="2897492526"/>
                  </a:ext>
                </a:extLst>
              </a:tr>
              <a:tr h="1081930">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a:p>
                  </a:txBody>
                  <a:tcPr/>
                </a:tc>
                <a:extLst>
                  <a:ext uri="{0D108BD9-81ED-4DB2-BD59-A6C34878D82A}">
                    <a16:rowId xmlns:a16="http://schemas.microsoft.com/office/drawing/2014/main" val="1599328640"/>
                  </a:ext>
                </a:extLst>
              </a:tr>
              <a:tr h="742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Procédés de la Chimie, de l’Eau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et des Papiers-cartons</a:t>
                      </a:r>
                      <a:endParaRPr lang="fr-FR" sz="16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itchFamily="34" charset="0"/>
                          <a:cs typeface="Arial" pitchFamily="34" charset="0"/>
                        </a:rPr>
                        <a:t>Bac Pro Technicien de Scierie</a:t>
                      </a:r>
                      <a:endParaRPr lang="en-GB" sz="1600" dirty="0" smtClean="0">
                        <a:latin typeface="Arial" pitchFamily="34" charset="0"/>
                        <a:cs typeface="Arial" pitchFamily="34" charset="0"/>
                      </a:endParaRPr>
                    </a:p>
                    <a:p>
                      <a:endParaRPr lang="fr-FR" dirty="0"/>
                    </a:p>
                  </a:txBody>
                  <a:tcPr/>
                </a:tc>
                <a:extLst>
                  <a:ext uri="{0D108BD9-81ED-4DB2-BD59-A6C34878D82A}">
                    <a16:rowId xmlns:a16="http://schemas.microsoft.com/office/drawing/2014/main" val="128655428"/>
                  </a:ext>
                </a:extLst>
              </a:tr>
              <a:tr h="1081930">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extLst>
                  <a:ext uri="{0D108BD9-81ED-4DB2-BD59-A6C34878D82A}">
                    <a16:rowId xmlns:a16="http://schemas.microsoft.com/office/drawing/2014/main" val="2215915247"/>
                  </a:ext>
                </a:extLst>
              </a:tr>
            </a:tbl>
          </a:graphicData>
        </a:graphic>
      </p:graphicFrame>
      <p:pic>
        <p:nvPicPr>
          <p:cNvPr id="7172" name="Picture 4" descr="C:\Users\SOPHIE\OneDrive\Images\scierie.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2896" y="4825422"/>
            <a:ext cx="2200264" cy="1368151"/>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C:\Users\SOPHIE\OneDrive\Images\pilote ligne.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9630" y="2564904"/>
            <a:ext cx="2341771" cy="1252360"/>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9" descr="C:\Users\SOPHIE\OneDrive\Images\chimie.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9630" y="4825421"/>
            <a:ext cx="2367987"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9" descr="C:\Users\SOPHIE\OneDrive\Images\mei.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2896" y="2544345"/>
            <a:ext cx="2153424" cy="1239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426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D17CDC-71F6-09C5-430D-FD787A99DB04}"/>
              </a:ext>
            </a:extLst>
          </p:cNvPr>
          <p:cNvSpPr>
            <a:spLocks noGrp="1"/>
          </p:cNvSpPr>
          <p:nvPr>
            <p:ph type="title"/>
          </p:nvPr>
        </p:nvSpPr>
        <p:spPr>
          <a:xfrm>
            <a:off x="1066800" y="642602"/>
            <a:ext cx="10058400" cy="923447"/>
          </a:xfrm>
        </p:spPr>
        <p:txBody>
          <a:bodyPr/>
          <a:lstStyle/>
          <a:p>
            <a:pPr algn="ctr"/>
            <a:r>
              <a:rPr lang="fr-FR" dirty="0">
                <a:solidFill>
                  <a:srgbClr val="C00000"/>
                </a:solidFill>
              </a:rPr>
              <a:t>ATTENTION :</a:t>
            </a:r>
          </a:p>
        </p:txBody>
      </p:sp>
      <p:sp>
        <p:nvSpPr>
          <p:cNvPr id="3" name="Espace réservé du contenu 2">
            <a:extLst>
              <a:ext uri="{FF2B5EF4-FFF2-40B4-BE49-F238E27FC236}">
                <a16:creationId xmlns:a16="http://schemas.microsoft.com/office/drawing/2014/main" id="{D5EDCBCD-9B13-ACF8-1512-5CB2849756E7}"/>
              </a:ext>
            </a:extLst>
          </p:cNvPr>
          <p:cNvSpPr>
            <a:spLocks noGrp="1"/>
          </p:cNvSpPr>
          <p:nvPr>
            <p:ph idx="1"/>
          </p:nvPr>
        </p:nvSpPr>
        <p:spPr>
          <a:xfrm>
            <a:off x="1066800" y="1681655"/>
            <a:ext cx="10058400" cy="4353385"/>
          </a:xfrm>
        </p:spPr>
        <p:txBody>
          <a:bodyPr>
            <a:normAutofit fontScale="92500" lnSpcReduction="10000"/>
          </a:bodyPr>
          <a:lstStyle/>
          <a:p>
            <a:pPr marL="0" indent="0">
              <a:buNone/>
            </a:pPr>
            <a:r>
              <a:rPr lang="fr-FR" sz="2200" b="1" dirty="0">
                <a:solidFill>
                  <a:srgbClr val="C00000"/>
                </a:solidFill>
              </a:rPr>
              <a:t>2de GT</a:t>
            </a:r>
          </a:p>
          <a:p>
            <a:pPr marL="0" indent="0">
              <a:buNone/>
            </a:pPr>
            <a:r>
              <a:rPr lang="fr-FR" sz="2200" dirty="0"/>
              <a:t>Pour être affecté en 2de GT, le conseil de classe du 3</a:t>
            </a:r>
            <a:r>
              <a:rPr lang="fr-FR" sz="2200" baseline="30000" dirty="0"/>
              <a:t>ème</a:t>
            </a:r>
            <a:r>
              <a:rPr lang="fr-FR" sz="2200" dirty="0"/>
              <a:t> trimestre (via le chef d’établissement) doit émettre une décision d’orientation favorable.</a:t>
            </a:r>
          </a:p>
          <a:p>
            <a:pPr marL="0" indent="0">
              <a:buNone/>
            </a:pPr>
            <a:r>
              <a:rPr lang="fr-FR" sz="2200" dirty="0"/>
              <a:t>Si la décision d’orientation est favorable, l’élève sera affecté sur son lycée de secteur (possibilité de faire une demande de dérogation dans un établissement sans garantie d’être accepté)</a:t>
            </a:r>
          </a:p>
          <a:p>
            <a:pPr marL="0" indent="0">
              <a:buNone/>
            </a:pPr>
            <a:r>
              <a:rPr lang="fr-FR" sz="2200" b="1" dirty="0">
                <a:solidFill>
                  <a:srgbClr val="C00000"/>
                </a:solidFill>
              </a:rPr>
              <a:t>2de pro et CAP</a:t>
            </a:r>
          </a:p>
          <a:p>
            <a:pPr marL="0" indent="0">
              <a:buNone/>
            </a:pPr>
            <a:r>
              <a:rPr lang="fr-FR" sz="2200" dirty="0"/>
              <a:t>Même si la décision d’orientation est favorable en 2de professionnelle ou en CAP, l’élève peut ne pas obtenir son affectation au 1</a:t>
            </a:r>
            <a:r>
              <a:rPr lang="fr-FR" sz="2200" baseline="30000" dirty="0"/>
              <a:t>er</a:t>
            </a:r>
            <a:r>
              <a:rPr lang="fr-FR" sz="2200" dirty="0"/>
              <a:t> tour. Il peut formuler de nouveaux vœux au 2d tour (juillet) et au 3</a:t>
            </a:r>
            <a:r>
              <a:rPr lang="fr-FR" sz="2200" baseline="30000" dirty="0"/>
              <a:t>ème</a:t>
            </a:r>
            <a:r>
              <a:rPr lang="fr-FR" sz="2200" dirty="0"/>
              <a:t> tour (septembre). Les places étant limitées, les élèves sont classés selon leurs résultats (procédure informatisée AFFELNET).</a:t>
            </a:r>
          </a:p>
          <a:p>
            <a:pPr marL="0" indent="0">
              <a:buNone/>
            </a:pPr>
            <a:r>
              <a:rPr lang="fr-FR" sz="2200" b="1" dirty="0"/>
              <a:t>Il est important de varier ses vœux en fonction de son profil scolaire et d’envisager éventuellement l’internat.</a:t>
            </a:r>
          </a:p>
          <a:p>
            <a:pPr marL="0" indent="0">
              <a:buNone/>
            </a:pPr>
            <a:endParaRPr lang="fr-FR" dirty="0"/>
          </a:p>
        </p:txBody>
      </p:sp>
    </p:spTree>
    <p:extLst>
      <p:ext uri="{BB962C8B-B14F-4D97-AF65-F5344CB8AC3E}">
        <p14:creationId xmlns:p14="http://schemas.microsoft.com/office/powerpoint/2010/main" val="3912837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3" name="Tableau 2"/>
          <p:cNvGraphicFramePr>
            <a:graphicFrameLocks noGrp="1"/>
          </p:cNvGraphicFramePr>
          <p:nvPr>
            <p:extLst/>
          </p:nvPr>
        </p:nvGraphicFramePr>
        <p:xfrm>
          <a:off x="1909096" y="1124744"/>
          <a:ext cx="8579391" cy="5185936"/>
        </p:xfrm>
        <a:graphic>
          <a:graphicData uri="http://schemas.openxmlformats.org/drawingml/2006/table">
            <a:tbl>
              <a:tblPr firstRow="1" bandRow="1">
                <a:tableStyleId>{5C22544A-7EE6-4342-B048-85BDC9FD1C3A}</a:tableStyleId>
              </a:tblPr>
              <a:tblGrid>
                <a:gridCol w="2859797">
                  <a:extLst>
                    <a:ext uri="{9D8B030D-6E8A-4147-A177-3AD203B41FA5}">
                      <a16:colId xmlns:a16="http://schemas.microsoft.com/office/drawing/2014/main" val="134434377"/>
                    </a:ext>
                  </a:extLst>
                </a:gridCol>
                <a:gridCol w="2859797">
                  <a:extLst>
                    <a:ext uri="{9D8B030D-6E8A-4147-A177-3AD203B41FA5}">
                      <a16:colId xmlns:a16="http://schemas.microsoft.com/office/drawing/2014/main" val="207704408"/>
                    </a:ext>
                  </a:extLst>
                </a:gridCol>
                <a:gridCol w="2859797">
                  <a:extLst>
                    <a:ext uri="{9D8B030D-6E8A-4147-A177-3AD203B41FA5}">
                      <a16:colId xmlns:a16="http://schemas.microsoft.com/office/drawing/2014/main" val="2419233396"/>
                    </a:ext>
                  </a:extLst>
                </a:gridCol>
              </a:tblGrid>
              <a:tr h="504056">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la maintenance des matériels et des véhicules</a:t>
                      </a: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894285329"/>
                  </a:ext>
                </a:extLst>
              </a:tr>
              <a:tr h="435940">
                <a:tc gridSpan="3">
                  <a:txBody>
                    <a:bodyPr/>
                    <a:lstStyle/>
                    <a:p>
                      <a:pPr lvl="0"/>
                      <a:r>
                        <a:rPr lang="fr-FR" sz="1600" b="0" dirty="0" smtClean="0">
                          <a:latin typeface="Arial" panose="020B0604020202020204" pitchFamily="34" charset="0"/>
                          <a:cs typeface="Arial" panose="020B0604020202020204" pitchFamily="34" charset="0"/>
                        </a:rPr>
                        <a:t>Bac Pro Maintenance des Véhicules  </a:t>
                      </a: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704882196"/>
                  </a:ext>
                </a:extLst>
              </a:tr>
              <a:tr h="1076228">
                <a:tc>
                  <a:txBody>
                    <a:bodyPr/>
                    <a:lstStyle/>
                    <a:p>
                      <a:r>
                        <a:rPr lang="fr-FR" sz="1400" b="0" dirty="0" smtClean="0">
                          <a:latin typeface="Arial" pitchFamily="34" charset="0"/>
                          <a:cs typeface="Arial" pitchFamily="34" charset="0"/>
                        </a:rPr>
                        <a:t>A : Voitures particulières</a:t>
                      </a: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p>
                    <a:p>
                      <a:endParaRPr lang="fr-FR" sz="1400" b="0" dirty="0"/>
                    </a:p>
                  </a:txBody>
                  <a:tcPr/>
                </a:tc>
                <a:tc>
                  <a:txBody>
                    <a:bodyPr/>
                    <a:lstStyle/>
                    <a:p>
                      <a:r>
                        <a:rPr lang="fr-FR" sz="1400" b="0" dirty="0" smtClean="0">
                          <a:latin typeface="Arial" pitchFamily="34" charset="0"/>
                          <a:cs typeface="Arial" pitchFamily="34" charset="0"/>
                        </a:rPr>
                        <a:t>B : Véhicules de transport routier</a:t>
                      </a:r>
                      <a:endParaRPr lang="fr-FR" sz="1400"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smtClean="0">
                          <a:latin typeface="Arial" panose="020B0604020202020204" pitchFamily="34" charset="0"/>
                          <a:cs typeface="Arial" panose="020B0604020202020204" pitchFamily="34" charset="0"/>
                        </a:rPr>
                        <a:t> C : Motocycles</a:t>
                      </a:r>
                      <a:endParaRPr lang="en-GB" sz="1400" b="0" dirty="0" smtClean="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400" b="0" dirty="0" smtClean="0">
                        <a:latin typeface="Arial" panose="020B0604020202020204" pitchFamily="34" charset="0"/>
                        <a:cs typeface="Arial" panose="020B0604020202020204" pitchFamily="34" charset="0"/>
                      </a:endParaRPr>
                    </a:p>
                    <a:p>
                      <a:endParaRPr lang="fr-FR" sz="1400" b="0" dirty="0" smtClean="0"/>
                    </a:p>
                    <a:p>
                      <a:endParaRPr lang="fr-FR" sz="1400" b="0" dirty="0" smtClean="0"/>
                    </a:p>
                    <a:p>
                      <a:endParaRPr lang="fr-FR" sz="1400" b="0" dirty="0" smtClean="0"/>
                    </a:p>
                    <a:p>
                      <a:endParaRPr lang="fr-FR" sz="1400" b="0" dirty="0"/>
                    </a:p>
                  </a:txBody>
                  <a:tcPr/>
                </a:tc>
                <a:extLst>
                  <a:ext uri="{0D108BD9-81ED-4DB2-BD59-A6C34878D82A}">
                    <a16:rowId xmlns:a16="http://schemas.microsoft.com/office/drawing/2014/main" val="2685259635"/>
                  </a:ext>
                </a:extLst>
              </a:tr>
              <a:tr h="435940">
                <a:tc gridSpan="3">
                  <a:txBody>
                    <a:bodyPr/>
                    <a:lstStyle/>
                    <a:p>
                      <a:pPr lvl="0"/>
                      <a:r>
                        <a:rPr lang="fr-FR" sz="1600" b="0" dirty="0" smtClean="0">
                          <a:latin typeface="Arial" panose="020B0604020202020204" pitchFamily="34" charset="0"/>
                          <a:cs typeface="Arial" panose="020B0604020202020204" pitchFamily="34" charset="0"/>
                        </a:rPr>
                        <a:t>Bac Pro Maintenance des Matériels  </a:t>
                      </a: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485491227"/>
                  </a:ext>
                </a:extLst>
              </a:tr>
              <a:tr h="1076228">
                <a:tc>
                  <a:txBody>
                    <a:bodyPr/>
                    <a:lstStyle/>
                    <a:p>
                      <a:r>
                        <a:rPr lang="fr-FR" sz="1400" b="0" dirty="0" smtClean="0">
                          <a:latin typeface="Arial" pitchFamily="34" charset="0"/>
                          <a:cs typeface="Arial" pitchFamily="34" charset="0"/>
                        </a:rPr>
                        <a:t>A : Matériels agricoles</a:t>
                      </a:r>
                      <a:r>
                        <a:rPr lang="fr-FR" sz="1400" b="0" baseline="0" dirty="0" smtClean="0">
                          <a:latin typeface="Arial" pitchFamily="34" charset="0"/>
                          <a:cs typeface="Arial" pitchFamily="34" charset="0"/>
                        </a:rPr>
                        <a:t> </a:t>
                      </a:r>
                    </a:p>
                    <a:p>
                      <a:endParaRPr lang="fr-FR" sz="1400" b="0" baseline="0" dirty="0" smtClean="0">
                        <a:latin typeface="Arial" pitchFamily="34" charset="0"/>
                        <a:cs typeface="Arial" pitchFamily="34" charset="0"/>
                      </a:endParaRPr>
                    </a:p>
                    <a:p>
                      <a:endParaRPr lang="fr-FR" sz="1400" b="0" baseline="0" dirty="0" smtClean="0">
                        <a:latin typeface="Arial" pitchFamily="34" charset="0"/>
                        <a:cs typeface="Arial" pitchFamily="34" charset="0"/>
                      </a:endParaRPr>
                    </a:p>
                    <a:p>
                      <a:endParaRPr lang="fr-FR" sz="1400" b="0" baseline="0" dirty="0" smtClean="0">
                        <a:latin typeface="Arial" pitchFamily="34" charset="0"/>
                        <a:cs typeface="Arial" pitchFamily="34" charset="0"/>
                      </a:endParaRPr>
                    </a:p>
                    <a:p>
                      <a:endParaRPr lang="fr-FR" sz="1400" b="0" baseline="0" dirty="0" smtClean="0">
                        <a:latin typeface="Arial" pitchFamily="34" charset="0"/>
                        <a:cs typeface="Arial" pitchFamily="34" charset="0"/>
                      </a:endParaRPr>
                    </a:p>
                    <a:p>
                      <a:endParaRPr lang="fr-FR" sz="1400" b="0" baseline="0" dirty="0" smtClean="0">
                        <a:latin typeface="Arial" pitchFamily="34" charset="0"/>
                        <a:cs typeface="Arial" pitchFamily="34" charset="0"/>
                      </a:endParaRPr>
                    </a:p>
                    <a:p>
                      <a:endParaRPr lang="fr-FR" sz="1400" b="0" baseline="0" dirty="0">
                        <a:latin typeface="+mn-lt"/>
                        <a:cs typeface="+mn-cs"/>
                      </a:endParaRPr>
                    </a:p>
                    <a:p>
                      <a:endParaRPr lang="fr-FR" sz="1400" b="0" baseline="0" dirty="0" smtClean="0">
                        <a:latin typeface="+mn-lt"/>
                        <a:cs typeface="+mn-cs"/>
                      </a:endParaRPr>
                    </a:p>
                    <a:p>
                      <a:endParaRPr lang="fr-FR" sz="1400" b="0" baseline="0" dirty="0">
                        <a:latin typeface="+mn-lt"/>
                        <a:cs typeface="+mn-cs"/>
                      </a:endParaRPr>
                    </a:p>
                  </a:txBody>
                  <a:tcPr/>
                </a:tc>
                <a:tc>
                  <a:txBody>
                    <a:bodyPr/>
                    <a:lstStyle/>
                    <a:p>
                      <a:r>
                        <a:rPr lang="fr-FR" sz="1400" b="0" dirty="0" smtClean="0">
                          <a:latin typeface="Arial" pitchFamily="34" charset="0"/>
                          <a:cs typeface="Arial" pitchFamily="34" charset="0"/>
                        </a:rPr>
                        <a:t>B : Matériels de construction et manutention</a:t>
                      </a: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p>
                      <a:endParaRPr lang="fr-FR" sz="1400" b="0" dirty="0" smtClean="0">
                        <a:latin typeface="Arial" pitchFamily="34" charset="0"/>
                        <a:cs typeface="Arial" pitchFamily="34" charset="0"/>
                      </a:endParaRPr>
                    </a:p>
                  </a:txBody>
                  <a:tcPr/>
                </a:tc>
                <a:tc>
                  <a:txBody>
                    <a:bodyPr/>
                    <a:lstStyle/>
                    <a:p>
                      <a:r>
                        <a:rPr lang="fr-FR" sz="1400" b="0" dirty="0" smtClean="0">
                          <a:latin typeface="Arial" pitchFamily="34" charset="0"/>
                          <a:cs typeface="Arial" pitchFamily="34" charset="0"/>
                        </a:rPr>
                        <a:t>C : Matériels d’espaces verts</a:t>
                      </a:r>
                      <a:endParaRPr lang="fr-FR" sz="1400" b="0" dirty="0">
                        <a:latin typeface="Arial" pitchFamily="34" charset="0"/>
                        <a:cs typeface="Arial" pitchFamily="34" charset="0"/>
                      </a:endParaRPr>
                    </a:p>
                  </a:txBody>
                  <a:tcPr/>
                </a:tc>
                <a:extLst>
                  <a:ext uri="{0D108BD9-81ED-4DB2-BD59-A6C34878D82A}">
                    <a16:rowId xmlns:a16="http://schemas.microsoft.com/office/drawing/2014/main" val="3300692733"/>
                  </a:ext>
                </a:extLst>
              </a:tr>
            </a:tbl>
          </a:graphicData>
        </a:graphic>
      </p:graphicFrame>
      <p:pic>
        <p:nvPicPr>
          <p:cNvPr id="4098" name="Picture 2" descr="C:\Users\SOPHIE\OneDrive\Images\mécanicien camion.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913" y="2446270"/>
            <a:ext cx="1800199" cy="119875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SOPHIE\OneDrive\Images\méca mot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6828" y="2446270"/>
            <a:ext cx="1800199" cy="119875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SOPHIE\OneDrive\Images\mécanicie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57806" y="2446270"/>
            <a:ext cx="1872208" cy="119875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SOPHIE\OneDrive\Images\méca parc et jardin.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36827" y="4837034"/>
            <a:ext cx="1800199" cy="127725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SOPHIE\OneDrive\Images\mécanicien agr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7806" y="4837034"/>
            <a:ext cx="1872208" cy="137026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C:\Users\SOPHIE\OneDrive\Images\construction.jf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25021" y="4966551"/>
            <a:ext cx="2416798" cy="118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23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3" name="Tableau 2"/>
          <p:cNvGraphicFramePr>
            <a:graphicFrameLocks noGrp="1"/>
          </p:cNvGraphicFramePr>
          <p:nvPr>
            <p:extLst/>
          </p:nvPr>
        </p:nvGraphicFramePr>
        <p:xfrm>
          <a:off x="1721244" y="980728"/>
          <a:ext cx="8728628" cy="5595044"/>
        </p:xfrm>
        <a:graphic>
          <a:graphicData uri="http://schemas.openxmlformats.org/drawingml/2006/table">
            <a:tbl>
              <a:tblPr firstRow="1" bandRow="1">
                <a:tableStyleId>{5C22544A-7EE6-4342-B048-85BDC9FD1C3A}</a:tableStyleId>
              </a:tblPr>
              <a:tblGrid>
                <a:gridCol w="2182157">
                  <a:extLst>
                    <a:ext uri="{9D8B030D-6E8A-4147-A177-3AD203B41FA5}">
                      <a16:colId xmlns:a16="http://schemas.microsoft.com/office/drawing/2014/main" val="134434377"/>
                    </a:ext>
                  </a:extLst>
                </a:gridCol>
                <a:gridCol w="536415">
                  <a:extLst>
                    <a:ext uri="{9D8B030D-6E8A-4147-A177-3AD203B41FA5}">
                      <a16:colId xmlns:a16="http://schemas.microsoft.com/office/drawing/2014/main" val="207704408"/>
                    </a:ext>
                  </a:extLst>
                </a:gridCol>
                <a:gridCol w="1645742">
                  <a:extLst>
                    <a:ext uri="{9D8B030D-6E8A-4147-A177-3AD203B41FA5}">
                      <a16:colId xmlns:a16="http://schemas.microsoft.com/office/drawing/2014/main" val="4211621319"/>
                    </a:ext>
                  </a:extLst>
                </a:gridCol>
                <a:gridCol w="874538">
                  <a:extLst>
                    <a:ext uri="{9D8B030D-6E8A-4147-A177-3AD203B41FA5}">
                      <a16:colId xmlns:a16="http://schemas.microsoft.com/office/drawing/2014/main" val="2419233396"/>
                    </a:ext>
                  </a:extLst>
                </a:gridCol>
                <a:gridCol w="1307619">
                  <a:extLst>
                    <a:ext uri="{9D8B030D-6E8A-4147-A177-3AD203B41FA5}">
                      <a16:colId xmlns:a16="http://schemas.microsoft.com/office/drawing/2014/main" val="2562822905"/>
                    </a:ext>
                  </a:extLst>
                </a:gridCol>
                <a:gridCol w="2182157">
                  <a:extLst>
                    <a:ext uri="{9D8B030D-6E8A-4147-A177-3AD203B41FA5}">
                      <a16:colId xmlns:a16="http://schemas.microsoft.com/office/drawing/2014/main" val="20005"/>
                    </a:ext>
                  </a:extLst>
                </a:gridCol>
              </a:tblGrid>
              <a:tr h="643457">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la réalisation de produits mécaniques</a:t>
                      </a: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dirty="0" smtClean="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94285329"/>
                  </a:ext>
                </a:extLst>
              </a:tr>
              <a:tr h="652687">
                <a:tc gridSpan="4">
                  <a:txBody>
                    <a:bodyPr/>
                    <a:lstStyle/>
                    <a:p>
                      <a:r>
                        <a:rPr lang="fr-FR" sz="1600" dirty="0" smtClean="0">
                          <a:latin typeface="Arial" panose="020B0604020202020204" pitchFamily="34" charset="0"/>
                          <a:cs typeface="Arial" panose="020B0604020202020204" pitchFamily="34" charset="0"/>
                        </a:rPr>
                        <a:t>Bac</a:t>
                      </a:r>
                      <a:r>
                        <a:rPr lang="fr-FR" sz="1600" baseline="0" dirty="0" smtClean="0">
                          <a:latin typeface="Arial" panose="020B0604020202020204" pitchFamily="34" charset="0"/>
                          <a:cs typeface="Arial" panose="020B0604020202020204" pitchFamily="34" charset="0"/>
                        </a:rPr>
                        <a:t> Pro Technicien en réalisation de produits mécaniques </a:t>
                      </a:r>
                      <a:r>
                        <a:rPr lang="fr-FR" sz="1400" baseline="0" dirty="0" smtClean="0">
                          <a:solidFill>
                            <a:srgbClr val="FF0000"/>
                          </a:solidFill>
                          <a:latin typeface="Arial" panose="020B0604020202020204" pitchFamily="34" charset="0"/>
                          <a:cs typeface="Arial" panose="020B0604020202020204" pitchFamily="34" charset="0"/>
                        </a:rPr>
                        <a:t>nouveau </a:t>
                      </a:r>
                      <a:r>
                        <a:rPr lang="fr-FR" sz="1400" baseline="0" dirty="0" smtClean="0">
                          <a:solidFill>
                            <a:schemeClr val="tx1"/>
                          </a:solidFill>
                          <a:latin typeface="Arial" panose="020B0604020202020204" pitchFamily="34" charset="0"/>
                          <a:cs typeface="Arial" panose="020B0604020202020204" pitchFamily="34" charset="0"/>
                        </a:rPr>
                        <a:t>(ex TU) </a:t>
                      </a:r>
                      <a:endParaRPr lang="fr-FR" sz="1400" dirty="0" smtClean="0">
                        <a:solidFill>
                          <a:schemeClr val="tx1"/>
                        </a:solidFill>
                      </a:endParaRPr>
                    </a:p>
                  </a:txBody>
                  <a:tcPr/>
                </a:tc>
                <a:tc hMerge="1">
                  <a:txBody>
                    <a:bodyPr/>
                    <a:lstStyle/>
                    <a:p>
                      <a:endParaRPr lang="fr-FR" dirty="0"/>
                    </a:p>
                  </a:txBody>
                  <a:tcPr/>
                </a:tc>
                <a:tc hMerge="1">
                  <a:txBody>
                    <a:bodyPr/>
                    <a:lstStyle/>
                    <a:p>
                      <a:endParaRPr lang="fr-FR"/>
                    </a:p>
                  </a:txBody>
                  <a:tcPr/>
                </a:tc>
                <a:tc hMerge="1">
                  <a:txBody>
                    <a:bodyPr/>
                    <a:lstStyle/>
                    <a:p>
                      <a:endParaRPr lang="fr-FR" sz="1600"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Technicien en Chaudronnerie Industrielle</a:t>
                      </a:r>
                      <a:endParaRPr lang="fr-FR" sz="1600" dirty="0" smtClean="0"/>
                    </a:p>
                  </a:txBody>
                  <a:tcPr/>
                </a:tc>
                <a:tc hMerge="1">
                  <a:txBody>
                    <a:bodyPr/>
                    <a:lstStyle/>
                    <a:p>
                      <a:endParaRPr lang="fr-FR" sz="1600" dirty="0"/>
                    </a:p>
                  </a:txBody>
                  <a:tcPr/>
                </a:tc>
                <a:extLst>
                  <a:ext uri="{0D108BD9-81ED-4DB2-BD59-A6C34878D82A}">
                    <a16:rowId xmlns:a16="http://schemas.microsoft.com/office/drawing/2014/main" val="2897492526"/>
                  </a:ext>
                </a:extLst>
              </a:tr>
              <a:tr h="1872208">
                <a:tc gridSpan="2">
                  <a:txBody>
                    <a:bodyPr/>
                    <a:lstStyle/>
                    <a:p>
                      <a:r>
                        <a:rPr lang="fr-FR" sz="1400" dirty="0" smtClean="0">
                          <a:latin typeface="Arial" panose="020B0604020202020204" pitchFamily="34" charset="0"/>
                          <a:cs typeface="Arial" panose="020B0604020202020204" pitchFamily="34" charset="0"/>
                        </a:rPr>
                        <a:t>A : Réalisation et suivi de production</a:t>
                      </a: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a:latin typeface="Arial" panose="020B0604020202020204" pitchFamily="34" charset="0"/>
                        <a:cs typeface="Arial" panose="020B0604020202020204" pitchFamily="34" charset="0"/>
                      </a:endParaRPr>
                    </a:p>
                  </a:txBody>
                  <a:tcPr/>
                </a:tc>
                <a:tc hMerge="1">
                  <a:txBody>
                    <a:bodyPr/>
                    <a:lstStyle/>
                    <a:p>
                      <a:endParaRPr lang="en-GB"/>
                    </a:p>
                  </a:txBody>
                  <a:tcPr/>
                </a:tc>
                <a:tc gridSpan="2">
                  <a:txBody>
                    <a:bodyPr/>
                    <a:lstStyle/>
                    <a:p>
                      <a:r>
                        <a:rPr lang="fr-FR" sz="1400" dirty="0" smtClean="0">
                          <a:latin typeface="Arial" panose="020B0604020202020204" pitchFamily="34" charset="0"/>
                          <a:cs typeface="Arial" panose="020B0604020202020204" pitchFamily="34" charset="0"/>
                        </a:rPr>
                        <a:t>B : Réalisation et maintenance d’outillages</a:t>
                      </a:r>
                      <a:endParaRPr lang="fr-FR" sz="1400" dirty="0">
                        <a:latin typeface="Arial" panose="020B0604020202020204" pitchFamily="34" charset="0"/>
                        <a:cs typeface="Arial" panose="020B0604020202020204" pitchFamily="34" charset="0"/>
                      </a:endParaRPr>
                    </a:p>
                  </a:txBody>
                  <a:tcPr/>
                </a:tc>
                <a:tc hMerge="1">
                  <a:txBody>
                    <a:bodyPr/>
                    <a:lstStyle/>
                    <a:p>
                      <a:endParaRPr lang="en-GB"/>
                    </a:p>
                  </a:txBody>
                  <a:tcPr/>
                </a:tc>
                <a:tc gridSpan="2">
                  <a:txBody>
                    <a:bodyPr/>
                    <a:lstStyle/>
                    <a:p>
                      <a:endParaRPr lang="fr-FR" sz="1600" dirty="0"/>
                    </a:p>
                  </a:txBody>
                  <a:tcPr/>
                </a:tc>
                <a:tc hMerge="1">
                  <a:txBody>
                    <a:bodyPr/>
                    <a:lstStyle/>
                    <a:p>
                      <a:endParaRPr lang="en-GB"/>
                    </a:p>
                  </a:txBody>
                  <a:tcPr/>
                </a:tc>
                <a:extLst>
                  <a:ext uri="{0D108BD9-81ED-4DB2-BD59-A6C34878D82A}">
                    <a16:rowId xmlns:a16="http://schemas.microsoft.com/office/drawing/2014/main" val="10002"/>
                  </a:ext>
                </a:extLst>
              </a:tr>
              <a:tr h="9389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Microtechniques</a:t>
                      </a:r>
                      <a:endParaRPr lang="en-GB" sz="1600" dirty="0" smtClean="0">
                        <a:latin typeface="Arial" pitchFamily="34" charset="0"/>
                        <a:cs typeface="Arial" pitchFamily="34" charset="0"/>
                      </a:endParaRPr>
                    </a:p>
                    <a:p>
                      <a:endParaRPr lang="fr-FR" sz="1600" dirty="0"/>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Technicien </a:t>
                      </a:r>
                      <a:r>
                        <a:rPr lang="en-GB" sz="1600" dirty="0" smtClean="0">
                          <a:latin typeface="Arial" pitchFamily="34" charset="0"/>
                          <a:cs typeface="Arial" pitchFamily="34" charset="0"/>
                        </a:rPr>
                        <a:t> </a:t>
                      </a:r>
                      <a:r>
                        <a:rPr lang="fr-FR" sz="1600" dirty="0" smtClean="0">
                          <a:latin typeface="Arial" pitchFamily="34" charset="0"/>
                          <a:cs typeface="Arial" pitchFamily="34" charset="0"/>
                        </a:rPr>
                        <a:t>Modeleur </a:t>
                      </a:r>
                      <a:r>
                        <a:rPr lang="fr-FR" sz="1600" dirty="0" smtClean="0">
                          <a:solidFill>
                            <a:srgbClr val="FF0000"/>
                          </a:solidFill>
                          <a:latin typeface="Arial" pitchFamily="34" charset="0"/>
                          <a:cs typeface="Arial" pitchFamily="34" charset="0"/>
                        </a:rPr>
                        <a:t> </a:t>
                      </a:r>
                      <a:endParaRPr lang="en-GB" sz="1600" dirty="0" smtClean="0">
                        <a:solidFill>
                          <a:srgbClr val="FF0000"/>
                        </a:solidFill>
                        <a:latin typeface="Arial" pitchFamily="34" charset="0"/>
                        <a:cs typeface="Arial" pitchFamily="34" charset="0"/>
                      </a:endParaRPr>
                    </a:p>
                  </a:txBody>
                  <a:tcPr/>
                </a:tc>
                <a:tc hMerge="1">
                  <a:txBody>
                    <a:bodyPr/>
                    <a:lstStyle/>
                    <a:p>
                      <a:endParaRPr lang="fr-F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Fonderie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FF0000"/>
                          </a:solidFill>
                          <a:latin typeface="Arial" panose="020B0604020202020204" pitchFamily="34" charset="0"/>
                          <a:cs typeface="Arial" panose="020B0604020202020204" pitchFamily="34" charset="0"/>
                        </a:rPr>
                        <a:t>hors académie</a:t>
                      </a:r>
                      <a:endParaRPr lang="en-GB" sz="1400" dirty="0" smtClean="0">
                        <a:solidFill>
                          <a:srgbClr val="FF0000"/>
                        </a:solidFill>
                        <a:latin typeface="Arial" pitchFamily="34" charset="0"/>
                        <a:cs typeface="Arial" pitchFamily="34" charset="0"/>
                      </a:endParaRPr>
                    </a:p>
                  </a:txBody>
                  <a:tcPr/>
                </a:tc>
                <a:tc hMerge="1">
                  <a:txBody>
                    <a:bodyPr/>
                    <a:lstStyle/>
                    <a:p>
                      <a:endParaRPr lang="fr-FR"/>
                    </a:p>
                  </a:txBody>
                  <a:tcPr/>
                </a:tc>
                <a:tc>
                  <a:txBody>
                    <a:bodyPr/>
                    <a:lstStyle/>
                    <a:p>
                      <a:r>
                        <a:rPr lang="fr-FR" sz="1600" dirty="0" smtClean="0">
                          <a:latin typeface="Arial" pitchFamily="34" charset="0"/>
                          <a:cs typeface="Arial" pitchFamily="34" charset="0"/>
                        </a:rPr>
                        <a:t>Bac Pro Traitement</a:t>
                      </a:r>
                      <a:r>
                        <a:rPr lang="fr-FR" sz="1600" baseline="0" dirty="0" smtClean="0">
                          <a:latin typeface="Arial" pitchFamily="34" charset="0"/>
                          <a:cs typeface="Arial" pitchFamily="34" charset="0"/>
                        </a:rPr>
                        <a:t> des Matériaux</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FF0000"/>
                          </a:solidFill>
                          <a:latin typeface="Arial" panose="020B0604020202020204" pitchFamily="34" charset="0"/>
                          <a:cs typeface="Arial" panose="020B0604020202020204" pitchFamily="34" charset="0"/>
                        </a:rPr>
                        <a:t>hors académie</a:t>
                      </a:r>
                      <a:endParaRPr lang="fr-FR" sz="1600" dirty="0" smtClean="0"/>
                    </a:p>
                  </a:txBody>
                  <a:tcPr/>
                </a:tc>
                <a:extLst>
                  <a:ext uri="{0D108BD9-81ED-4DB2-BD59-A6C34878D82A}">
                    <a16:rowId xmlns:a16="http://schemas.microsoft.com/office/drawing/2014/main" val="1485491227"/>
                  </a:ext>
                </a:extLst>
              </a:tr>
              <a:tr h="1487729">
                <a:tc>
                  <a:txBody>
                    <a:bodyPr/>
                    <a:lstStyle/>
                    <a:p>
                      <a:endParaRPr lang="fr-FR" dirty="0"/>
                    </a:p>
                  </a:txBody>
                  <a:tcPr/>
                </a:tc>
                <a:tc gridSpan="2">
                  <a:txBody>
                    <a:bodyPr/>
                    <a:lstStyle/>
                    <a:p>
                      <a:endParaRPr lang="fr-FR" dirty="0" smtClean="0"/>
                    </a:p>
                    <a:p>
                      <a:endParaRPr lang="fr-FR" dirty="0" smtClean="0"/>
                    </a:p>
                    <a:p>
                      <a:endParaRPr lang="fr-FR" dirty="0" smtClean="0"/>
                    </a:p>
                    <a:p>
                      <a:endParaRPr lang="fr-FR" dirty="0" smtClean="0"/>
                    </a:p>
                    <a:p>
                      <a:endParaRPr lang="fr-FR" dirty="0"/>
                    </a:p>
                  </a:txBody>
                  <a:tcPr/>
                </a:tc>
                <a:tc hMerge="1">
                  <a:txBody>
                    <a:bodyPr/>
                    <a:lstStyle/>
                    <a:p>
                      <a:endParaRPr lang="fr-FR"/>
                    </a:p>
                  </a:txBody>
                  <a:tcPr/>
                </a:tc>
                <a:tc gridSpan="2">
                  <a:txBody>
                    <a:bodyPr/>
                    <a:lstStyle/>
                    <a:p>
                      <a:endParaRPr lang="fr-FR" dirty="0" smtClean="0"/>
                    </a:p>
                    <a:p>
                      <a:endParaRPr lang="fr-FR" dirty="0" smtClean="0"/>
                    </a:p>
                    <a:p>
                      <a:endParaRPr lang="fr-FR" dirty="0"/>
                    </a:p>
                  </a:txBody>
                  <a:tcPr/>
                </a:tc>
                <a:tc hMerge="1">
                  <a:txBody>
                    <a:bodyPr/>
                    <a:lstStyle/>
                    <a:p>
                      <a:endParaRPr lang="fr-FR"/>
                    </a:p>
                  </a:txBody>
                  <a:tcPr/>
                </a:tc>
                <a:tc>
                  <a:txBody>
                    <a:bodyPr/>
                    <a:lstStyle/>
                    <a:p>
                      <a:endParaRPr lang="fr-FR" dirty="0"/>
                    </a:p>
                  </a:txBody>
                  <a:tcPr/>
                </a:tc>
                <a:extLst>
                  <a:ext uri="{0D108BD9-81ED-4DB2-BD59-A6C34878D82A}">
                    <a16:rowId xmlns:a16="http://schemas.microsoft.com/office/drawing/2014/main" val="3300692733"/>
                  </a:ext>
                </a:extLst>
              </a:tr>
            </a:tbl>
          </a:graphicData>
        </a:graphic>
      </p:graphicFrame>
      <p:pic>
        <p:nvPicPr>
          <p:cNvPr id="5122" name="Picture 2" descr="C:\Users\SOPHIE\OneDrive\Images\chaudronni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0177" y="2492897"/>
            <a:ext cx="2088231" cy="132680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OPHIE\OneDrive\Images\usina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9857" y="2842115"/>
            <a:ext cx="1814273" cy="1211027"/>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SOPHIE\OneDrive\Images\fonderie.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5111" y="5237065"/>
            <a:ext cx="1728191" cy="125275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SOPHIE\OneDrive\Images\microtechniqu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59520" y="5246336"/>
            <a:ext cx="1944216" cy="125275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C:\Users\SOPHIE\OneDrive\Images\construction carrossrie.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04807" y="5237065"/>
            <a:ext cx="1872208" cy="125275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79776" y="5237066"/>
            <a:ext cx="1800200" cy="1262023"/>
          </a:xfrm>
          <a:prstGeom prst="rect">
            <a:avLst/>
          </a:prstGeom>
        </p:spPr>
      </p:pic>
      <p:pic>
        <p:nvPicPr>
          <p:cNvPr id="6" name="Imag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07569" y="2852394"/>
            <a:ext cx="1766807" cy="1180808"/>
          </a:xfrm>
          <a:prstGeom prst="rect">
            <a:avLst/>
          </a:prstGeom>
        </p:spPr>
      </p:pic>
    </p:spTree>
    <p:extLst>
      <p:ext uri="{BB962C8B-B14F-4D97-AF65-F5344CB8AC3E}">
        <p14:creationId xmlns:p14="http://schemas.microsoft.com/office/powerpoint/2010/main" val="3378368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 agricoles</a:t>
            </a:r>
            <a:endParaRPr lang="fr-FR" sz="4000" spc="-1" dirty="0">
              <a:latin typeface="Arial"/>
            </a:endParaRPr>
          </a:p>
        </p:txBody>
      </p:sp>
      <p:graphicFrame>
        <p:nvGraphicFramePr>
          <p:cNvPr id="5" name="Tableau 4"/>
          <p:cNvGraphicFramePr>
            <a:graphicFrameLocks noGrp="1"/>
          </p:cNvGraphicFramePr>
          <p:nvPr>
            <p:extLst/>
          </p:nvPr>
        </p:nvGraphicFramePr>
        <p:xfrm>
          <a:off x="1919536" y="1556793"/>
          <a:ext cx="8424936" cy="2754051"/>
        </p:xfrm>
        <a:graphic>
          <a:graphicData uri="http://schemas.openxmlformats.org/drawingml/2006/table">
            <a:tbl>
              <a:tblPr firstRow="1" bandRow="1">
                <a:tableStyleId>{5C22544A-7EE6-4342-B048-85BDC9FD1C3A}</a:tableStyleId>
              </a:tblPr>
              <a:tblGrid>
                <a:gridCol w="4271765">
                  <a:extLst>
                    <a:ext uri="{9D8B030D-6E8A-4147-A177-3AD203B41FA5}">
                      <a16:colId xmlns:a16="http://schemas.microsoft.com/office/drawing/2014/main" val="214482475"/>
                    </a:ext>
                  </a:extLst>
                </a:gridCol>
                <a:gridCol w="4153171">
                  <a:extLst>
                    <a:ext uri="{9D8B030D-6E8A-4147-A177-3AD203B41FA5}">
                      <a16:colId xmlns:a16="http://schemas.microsoft.com/office/drawing/2014/main" val="2328750991"/>
                    </a:ext>
                  </a:extLst>
                </a:gridCol>
              </a:tblGrid>
              <a:tr h="578992">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Alimentation</a:t>
                      </a:r>
                      <a:r>
                        <a:rPr lang="fr-FR" sz="2000" b="1" baseline="0" dirty="0" smtClean="0">
                          <a:solidFill>
                            <a:schemeClr val="tx1"/>
                          </a:solidFill>
                          <a:latin typeface="Arial" panose="020B0604020202020204" pitchFamily="34" charset="0"/>
                          <a:cs typeface="Arial" panose="020B0604020202020204" pitchFamily="34" charset="0"/>
                        </a:rPr>
                        <a:t> – </a:t>
                      </a:r>
                      <a:r>
                        <a:rPr lang="fr-FR" sz="2000" b="1" dirty="0" smtClean="0">
                          <a:solidFill>
                            <a:schemeClr val="tx1"/>
                          </a:solidFill>
                          <a:latin typeface="Arial" panose="020B0604020202020204" pitchFamily="34" charset="0"/>
                          <a:cs typeface="Arial" panose="020B0604020202020204" pitchFamily="34" charset="0"/>
                        </a:rPr>
                        <a:t>Bio</a:t>
                      </a:r>
                      <a:r>
                        <a:rPr lang="fr-FR" sz="2000" b="1" baseline="0" dirty="0" smtClean="0">
                          <a:solidFill>
                            <a:schemeClr val="tx1"/>
                          </a:solidFill>
                          <a:latin typeface="Arial" panose="020B0604020202020204" pitchFamily="34" charset="0"/>
                          <a:cs typeface="Arial" panose="020B0604020202020204" pitchFamily="34" charset="0"/>
                        </a:rPr>
                        <a:t>-</a:t>
                      </a:r>
                      <a:r>
                        <a:rPr lang="fr-FR" sz="2000" b="1" dirty="0" smtClean="0">
                          <a:solidFill>
                            <a:schemeClr val="tx1"/>
                          </a:solidFill>
                          <a:latin typeface="Arial" panose="020B0604020202020204" pitchFamily="34" charset="0"/>
                          <a:cs typeface="Arial" panose="020B0604020202020204" pitchFamily="34" charset="0"/>
                        </a:rPr>
                        <a:t>Industrie</a:t>
                      </a:r>
                      <a:r>
                        <a:rPr lang="fr-FR" sz="2000" b="1" baseline="0" dirty="0" smtClean="0">
                          <a:solidFill>
                            <a:schemeClr val="tx1"/>
                          </a:solidFill>
                          <a:latin typeface="Arial" panose="020B0604020202020204" pitchFamily="34" charset="0"/>
                          <a:cs typeface="Arial" panose="020B0604020202020204" pitchFamily="34" charset="0"/>
                        </a:rPr>
                        <a:t> de </a:t>
                      </a:r>
                      <a:r>
                        <a:rPr lang="fr-FR" sz="2000" b="1" dirty="0" smtClean="0">
                          <a:solidFill>
                            <a:schemeClr val="tx1"/>
                          </a:solidFill>
                          <a:latin typeface="Arial" panose="020B0604020202020204" pitchFamily="34" charset="0"/>
                          <a:cs typeface="Arial" panose="020B0604020202020204" pitchFamily="34" charset="0"/>
                        </a:rPr>
                        <a:t>Laboratoire</a:t>
                      </a:r>
                    </a:p>
                  </a:txBody>
                  <a:tcPr>
                    <a:solidFill>
                      <a:schemeClr val="accent4"/>
                    </a:solidFill>
                  </a:tcPr>
                </a:tc>
                <a:tc hMerge="1">
                  <a:txBody>
                    <a:bodyPr/>
                    <a:lstStyle/>
                    <a:p>
                      <a:endParaRPr lang="fr-FR" dirty="0"/>
                    </a:p>
                  </a:txBody>
                  <a:tcPr/>
                </a:tc>
                <a:extLst>
                  <a:ext uri="{0D108BD9-81ED-4DB2-BD59-A6C34878D82A}">
                    <a16:rowId xmlns:a16="http://schemas.microsoft.com/office/drawing/2014/main" val="3507698545"/>
                  </a:ext>
                </a:extLst>
              </a:tr>
              <a:tr h="530358">
                <a:tc>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Laboratoire contrôle qualité </a:t>
                      </a:r>
                      <a:endParaRPr lang="fr-FR" sz="1600" dirty="0">
                        <a:solidFill>
                          <a:schemeClr val="tx1"/>
                        </a:solidFill>
                      </a:endParaRPr>
                    </a:p>
                  </a:txBody>
                  <a:tcPr>
                    <a:solidFill>
                      <a:schemeClr val="accent4">
                        <a:lumMod val="60000"/>
                        <a:lumOff val="40000"/>
                      </a:schemeClr>
                    </a:solidFill>
                  </a:tcPr>
                </a:tc>
                <a:tc>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Bio-industrie de transformation</a:t>
                      </a:r>
                      <a:endParaRPr lang="fr-FR" sz="1600" dirty="0">
                        <a:solidFill>
                          <a:schemeClr val="tx1"/>
                        </a:solidFill>
                      </a:endParaRPr>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a:defRPr/>
                      </a:pPr>
                      <a:r>
                        <a:rPr lang="fr-FR" sz="1400" dirty="0" smtClean="0">
                          <a:latin typeface="Arial" panose="020B0604020202020204" pitchFamily="34" charset="0"/>
                          <a:cs typeface="Arial" panose="020B0604020202020204" pitchFamily="34" charset="0"/>
                        </a:rPr>
                        <a:t> </a:t>
                      </a:r>
                      <a:endParaRPr lang="fr-FR" sz="1400" dirty="0" smtClean="0"/>
                    </a:p>
                    <a:p>
                      <a:endParaRPr lang="fr-FR" sz="1400" dirty="0" smtClean="0"/>
                    </a:p>
                    <a:p>
                      <a:endParaRPr lang="fr-FR" sz="1400" dirty="0" smtClean="0"/>
                    </a:p>
                    <a:p>
                      <a:endParaRPr lang="fr-FR" sz="1400" dirty="0"/>
                    </a:p>
                    <a:p>
                      <a:pPr>
                        <a:defRPr/>
                      </a:pPr>
                      <a:endParaRPr lang="fr-FR" sz="1400" dirty="0" smtClean="0">
                        <a:latin typeface="Arial" panose="020B0604020202020204" pitchFamily="34" charset="0"/>
                        <a:cs typeface="Arial" panose="020B0604020202020204" pitchFamily="34" charset="0"/>
                      </a:endParaRPr>
                    </a:p>
                    <a:p>
                      <a:pPr>
                        <a:defRPr/>
                      </a:pPr>
                      <a:r>
                        <a:rPr lang="fr-FR" sz="1400" dirty="0" smtClean="0">
                          <a:latin typeface="Arial" panose="020B0604020202020204" pitchFamily="34" charset="0"/>
                          <a:cs typeface="Arial" panose="020B0604020202020204" pitchFamily="34" charset="0"/>
                        </a:rPr>
                        <a:t>                                                     </a:t>
                      </a:r>
                      <a:endParaRPr lang="fr-FR" sz="1400" dirty="0"/>
                    </a:p>
                  </a:txBody>
                  <a:tcPr>
                    <a:solidFill>
                      <a:schemeClr val="accent4">
                        <a:lumMod val="20000"/>
                        <a:lumOff val="80000"/>
                      </a:schemeClr>
                    </a:solidFill>
                  </a:tcPr>
                </a:tc>
                <a:tc>
                  <a:txBody>
                    <a:bodyPr/>
                    <a:lstStyle/>
                    <a:p>
                      <a:endParaRPr lang="fr-FR" dirty="0"/>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3076" name="Picture 4" descr="C:\Users\SOPHIE\OneDrive\Images\usine-de-transformation-de-saumon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2104" y="2791807"/>
            <a:ext cx="2304256" cy="1498476"/>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SOPHIE\OneDrive\Images\controle qualité.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3632" y="2708920"/>
            <a:ext cx="2448272" cy="1469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1606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873092" y="819166"/>
          <a:ext cx="8424936" cy="5629627"/>
        </p:xfrm>
        <a:graphic>
          <a:graphicData uri="http://schemas.openxmlformats.org/drawingml/2006/table">
            <a:tbl>
              <a:tblPr firstRow="1" bandRow="1">
                <a:tableStyleId>{5C22544A-7EE6-4342-B048-85BDC9FD1C3A}</a:tableStyleId>
              </a:tblPr>
              <a:tblGrid>
                <a:gridCol w="2106234">
                  <a:extLst>
                    <a:ext uri="{9D8B030D-6E8A-4147-A177-3AD203B41FA5}">
                      <a16:colId xmlns:a16="http://schemas.microsoft.com/office/drawing/2014/main" val="214482475"/>
                    </a:ext>
                  </a:extLst>
                </a:gridCol>
                <a:gridCol w="702078">
                  <a:extLst>
                    <a:ext uri="{9D8B030D-6E8A-4147-A177-3AD203B41FA5}">
                      <a16:colId xmlns:a16="http://schemas.microsoft.com/office/drawing/2014/main" val="20001"/>
                    </a:ext>
                  </a:extLst>
                </a:gridCol>
                <a:gridCol w="1404156">
                  <a:extLst>
                    <a:ext uri="{9D8B030D-6E8A-4147-A177-3AD203B41FA5}">
                      <a16:colId xmlns:a16="http://schemas.microsoft.com/office/drawing/2014/main" val="20002"/>
                    </a:ext>
                  </a:extLst>
                </a:gridCol>
                <a:gridCol w="1404156">
                  <a:extLst>
                    <a:ext uri="{9D8B030D-6E8A-4147-A177-3AD203B41FA5}">
                      <a16:colId xmlns:a16="http://schemas.microsoft.com/office/drawing/2014/main" val="20003"/>
                    </a:ext>
                  </a:extLst>
                </a:gridCol>
                <a:gridCol w="702078">
                  <a:extLst>
                    <a:ext uri="{9D8B030D-6E8A-4147-A177-3AD203B41FA5}">
                      <a16:colId xmlns:a16="http://schemas.microsoft.com/office/drawing/2014/main" val="2328750991"/>
                    </a:ext>
                  </a:extLst>
                </a:gridCol>
                <a:gridCol w="2106234">
                  <a:extLst>
                    <a:ext uri="{9D8B030D-6E8A-4147-A177-3AD203B41FA5}">
                      <a16:colId xmlns:a16="http://schemas.microsoft.com/office/drawing/2014/main" val="20005"/>
                    </a:ext>
                  </a:extLst>
                </a:gridCol>
              </a:tblGrid>
              <a:tr h="576064">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 2de Pro Métiers des productions</a:t>
                      </a:r>
                    </a:p>
                    <a:p>
                      <a:pPr algn="ctr">
                        <a:defRPr/>
                      </a:pPr>
                      <a:endParaRPr lang="fr-FR" sz="2000" b="1" dirty="0" smtClean="0">
                        <a:solidFill>
                          <a:schemeClr val="tx1"/>
                        </a:solidFill>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fr-FR" dirty="0"/>
                    </a:p>
                  </a:txBody>
                  <a:tcPr/>
                </a:tc>
                <a:tc hMerge="1">
                  <a:txBody>
                    <a:bodyPr/>
                    <a:lstStyle/>
                    <a:p>
                      <a:endParaRPr lang="en-GB"/>
                    </a:p>
                  </a:txBody>
                  <a:tcPr/>
                </a:tc>
                <a:extLst>
                  <a:ext uri="{0D108BD9-81ED-4DB2-BD59-A6C34878D82A}">
                    <a16:rowId xmlns:a16="http://schemas.microsoft.com/office/drawing/2014/main" val="3507698545"/>
                  </a:ext>
                </a:extLst>
              </a:tr>
              <a:tr h="65606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latin typeface="Arial" panose="020B0604020202020204" pitchFamily="34" charset="0"/>
                          <a:cs typeface="Arial" panose="020B0604020202020204" pitchFamily="34" charset="0"/>
                        </a:rPr>
                        <a:t>Bac Pro Agroéquipement</a:t>
                      </a:r>
                    </a:p>
                    <a:p>
                      <a:endParaRPr lang="fr-FR" sz="1600" dirty="0"/>
                    </a:p>
                  </a:txBody>
                  <a:tcPr/>
                </a:tc>
                <a:tc hMerge="1">
                  <a:txBody>
                    <a:bodyPr/>
                    <a:lstStyle/>
                    <a:p>
                      <a:endParaRPr lang="en-GB"/>
                    </a:p>
                  </a:txBody>
                  <a:tcPr/>
                </a:tc>
                <a:tc gridSpan="2">
                  <a:txBody>
                    <a:bodyPr/>
                    <a:lstStyle/>
                    <a:p>
                      <a:r>
                        <a:rPr lang="fr-FR" sz="1600" dirty="0" smtClean="0">
                          <a:latin typeface="Arial" pitchFamily="34" charset="0"/>
                          <a:cs typeface="Arial" pitchFamily="34" charset="0"/>
                        </a:rPr>
                        <a:t>Bac Pro Aquacole</a:t>
                      </a:r>
                      <a:endParaRPr lang="fr-FR" sz="1600" dirty="0">
                        <a:latin typeface="Arial" pitchFamily="34" charset="0"/>
                        <a:cs typeface="Arial" pitchFamily="34" charset="0"/>
                      </a:endParaRPr>
                    </a:p>
                  </a:txBody>
                  <a:tcPr/>
                </a:tc>
                <a:tc hMerge="1">
                  <a:txBody>
                    <a:bodyPr/>
                    <a:lstStyle/>
                    <a:p>
                      <a:endParaRPr lang="en-GB"/>
                    </a:p>
                  </a:txBody>
                  <a:tcPr/>
                </a:tc>
                <a:tc gridSpan="2">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Conduite de productions horticoles </a:t>
                      </a:r>
                      <a:endParaRPr lang="fr-FR" sz="1600" dirty="0">
                        <a:solidFill>
                          <a:schemeClr val="tx1"/>
                        </a:solidFill>
                      </a:endParaRPr>
                    </a:p>
                  </a:txBody>
                  <a:tcPr/>
                </a:tc>
                <a:tc hMerge="1">
                  <a:txBody>
                    <a:bodyPr/>
                    <a:lstStyle/>
                    <a:p>
                      <a:endParaRPr lang="en-GB"/>
                    </a:p>
                  </a:txBody>
                  <a:tcPr/>
                </a:tc>
                <a:extLst>
                  <a:ext uri="{0D108BD9-81ED-4DB2-BD59-A6C34878D82A}">
                    <a16:rowId xmlns:a16="http://schemas.microsoft.com/office/drawing/2014/main" val="3892375562"/>
                  </a:ext>
                </a:extLst>
              </a:tr>
              <a:tr h="1684779">
                <a:tc gridSpan="2">
                  <a:txBody>
                    <a:bodyPr/>
                    <a:lstStyle/>
                    <a:p>
                      <a:endParaRPr lang="fr-FR" sz="1600" dirty="0" smtClean="0"/>
                    </a:p>
                    <a:p>
                      <a:endParaRPr lang="fr-FR" sz="1600" dirty="0" smtClean="0"/>
                    </a:p>
                    <a:p>
                      <a:endParaRPr lang="fr-FR" sz="1600" dirty="0" smtClean="0"/>
                    </a:p>
                    <a:p>
                      <a:endParaRPr lang="fr-FR" sz="1600" dirty="0" smtClean="0"/>
                    </a:p>
                    <a:p>
                      <a:endParaRPr lang="fr-FR" sz="1600" dirty="0" smtClean="0"/>
                    </a:p>
                    <a:p>
                      <a:endParaRPr lang="fr-FR" sz="1600" dirty="0"/>
                    </a:p>
                  </a:txBody>
                  <a:tcPr/>
                </a:tc>
                <a:tc hMerge="1">
                  <a:txBody>
                    <a:bodyPr/>
                    <a:lstStyle/>
                    <a:p>
                      <a:endParaRPr lang="en-GB"/>
                    </a:p>
                  </a:txBody>
                  <a:tcPr/>
                </a:tc>
                <a:tc gridSpan="2">
                  <a:txBody>
                    <a:bodyPr/>
                    <a:lstStyle/>
                    <a:p>
                      <a:endParaRPr lang="fr-FR" sz="1600" dirty="0"/>
                    </a:p>
                  </a:txBody>
                  <a:tcPr/>
                </a:tc>
                <a:tc hMerge="1">
                  <a:txBody>
                    <a:bodyPr/>
                    <a:lstStyle/>
                    <a:p>
                      <a:endParaRPr lang="en-GB"/>
                    </a:p>
                  </a:txBody>
                  <a:tcPr/>
                </a:tc>
                <a:tc gridSpan="2">
                  <a:txBody>
                    <a:bodyPr/>
                    <a:lstStyle/>
                    <a:p>
                      <a:endParaRPr lang="fr-FR" sz="1600" dirty="0"/>
                    </a:p>
                  </a:txBody>
                  <a:tcPr/>
                </a:tc>
                <a:tc hMerge="1">
                  <a:txBody>
                    <a:bodyPr/>
                    <a:lstStyle/>
                    <a:p>
                      <a:endParaRPr lang="en-GB"/>
                    </a:p>
                  </a:txBody>
                  <a:tcPr/>
                </a:tc>
                <a:extLst>
                  <a:ext uri="{0D108BD9-81ED-4DB2-BD59-A6C34878D82A}">
                    <a16:rowId xmlns:a16="http://schemas.microsoft.com/office/drawing/2014/main" val="10002"/>
                  </a:ext>
                </a:extLst>
              </a:tr>
              <a:tr h="576064">
                <a:tc gridSpan="6">
                  <a:txBody>
                    <a:bodyPr/>
                    <a:lstStyle/>
                    <a:p>
                      <a:pPr algn="ctr"/>
                      <a:r>
                        <a:rPr lang="fr-FR" sz="1600" dirty="0" smtClean="0">
                          <a:latin typeface="Arial" pitchFamily="34" charset="0"/>
                          <a:cs typeface="Arial" pitchFamily="34" charset="0"/>
                        </a:rPr>
                        <a:t>Bac Pro</a:t>
                      </a:r>
                      <a:r>
                        <a:rPr lang="fr-FR" sz="1600" baseline="0" dirty="0" smtClean="0">
                          <a:latin typeface="Arial" pitchFamily="34" charset="0"/>
                          <a:cs typeface="Arial" pitchFamily="34" charset="0"/>
                        </a:rPr>
                        <a:t> </a:t>
                      </a:r>
                      <a:r>
                        <a:rPr lang="fr-FR" sz="1600" dirty="0" smtClean="0">
                          <a:latin typeface="Arial" pitchFamily="34" charset="0"/>
                          <a:cs typeface="Arial" pitchFamily="34" charset="0"/>
                        </a:rPr>
                        <a:t>Conduite et  Gestion de l’entreprise </a:t>
                      </a:r>
                      <a:endParaRPr lang="fr-FR" sz="1600" dirty="0">
                        <a:latin typeface="Arial" pitchFamily="34" charset="0"/>
                        <a:cs typeface="Arial"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latin typeface="Arial" panose="020B0604020202020204" pitchFamily="34" charset="0"/>
                        <a:cs typeface="Arial" panose="020B0604020202020204" pitchFamily="34" charset="0"/>
                      </a:endParaRPr>
                    </a:p>
                  </a:txBody>
                  <a:tcPr/>
                </a:tc>
                <a:tc hMerge="1">
                  <a:txBody>
                    <a:bodyPr/>
                    <a:lstStyle/>
                    <a:p>
                      <a:endParaRPr lang="en-GB"/>
                    </a:p>
                  </a:txBody>
                  <a:tcPr/>
                </a:tc>
                <a:extLst>
                  <a:ext uri="{0D108BD9-81ED-4DB2-BD59-A6C34878D82A}">
                    <a16:rowId xmlns:a16="http://schemas.microsoft.com/office/drawing/2014/main" val="4028277182"/>
                  </a:ext>
                </a:extLst>
              </a:tr>
              <a:tr h="1399222">
                <a:tc>
                  <a:txBody>
                    <a:bodyPr/>
                    <a:lstStyle/>
                    <a:p>
                      <a:r>
                        <a:rPr lang="fr-FR" sz="1400" dirty="0" smtClean="0">
                          <a:latin typeface="Arial" pitchFamily="34" charset="0"/>
                          <a:cs typeface="Arial" pitchFamily="34" charset="0"/>
                        </a:rPr>
                        <a:t>Agricole</a:t>
                      </a: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a:latin typeface="Arial" pitchFamily="34" charset="0"/>
                        <a:cs typeface="Arial" pitchFamily="34" charset="0"/>
                      </a:endParaRPr>
                    </a:p>
                  </a:txBody>
                  <a:tcPr/>
                </a:tc>
                <a:tc gridSpan="2">
                  <a:txBody>
                    <a:bodyPr/>
                    <a:lstStyle/>
                    <a:p>
                      <a:r>
                        <a:rPr lang="fr-FR" sz="1400" dirty="0" smtClean="0">
                          <a:latin typeface="Arial" pitchFamily="34" charset="0"/>
                          <a:cs typeface="Arial" pitchFamily="34" charset="0"/>
                        </a:rPr>
                        <a:t>Viticole</a:t>
                      </a: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p>
                      <a:endParaRPr lang="fr-FR" sz="1400" dirty="0" smtClean="0">
                        <a:latin typeface="Arial" pitchFamily="34" charset="0"/>
                        <a:cs typeface="Arial" pitchFamily="34" charset="0"/>
                      </a:endParaRPr>
                    </a:p>
                  </a:txBody>
                  <a:tcPr/>
                </a:tc>
                <a:tc hMerge="1">
                  <a:txBody>
                    <a:bodyPr/>
                    <a:lstStyle/>
                    <a:p>
                      <a:endParaRPr lang="en-GB"/>
                    </a:p>
                  </a:txBody>
                  <a:tcPr/>
                </a:tc>
                <a:tc gridSpan="2">
                  <a:txBody>
                    <a:bodyPr/>
                    <a:lstStyle/>
                    <a:p>
                      <a:r>
                        <a:rPr lang="fr-FR" sz="1400" dirty="0" smtClean="0">
                          <a:latin typeface="Arial" pitchFamily="34" charset="0"/>
                          <a:cs typeface="Arial" pitchFamily="34" charset="0"/>
                        </a:rPr>
                        <a:t>Hippique</a:t>
                      </a:r>
                      <a:endParaRPr lang="fr-FR" sz="1400" dirty="0">
                        <a:latin typeface="Arial" pitchFamily="34" charset="0"/>
                        <a:cs typeface="Arial" pitchFamily="34" charset="0"/>
                      </a:endParaRPr>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latin typeface="Arial" panose="020B0604020202020204" pitchFamily="34" charset="0"/>
                          <a:cs typeface="Arial" panose="020B0604020202020204" pitchFamily="34" charset="0"/>
                        </a:rPr>
                        <a:t>Canin et félin</a:t>
                      </a:r>
                      <a:endParaRPr lang="fr-FR" sz="1400" dirty="0" smtClean="0">
                        <a:latin typeface="Arial" pitchFamily="34" charset="0"/>
                        <a:cs typeface="Arial" pitchFamily="34" charset="0"/>
                      </a:endParaRPr>
                    </a:p>
                    <a:p>
                      <a:endParaRPr lang="fr-FR" sz="1400" dirty="0">
                        <a:latin typeface="Arial" pitchFamily="34" charset="0"/>
                        <a:cs typeface="Arial" pitchFamily="34" charset="0"/>
                      </a:endParaRPr>
                    </a:p>
                  </a:txBody>
                  <a:tcPr/>
                </a:tc>
                <a:extLst>
                  <a:ext uri="{0D108BD9-81ED-4DB2-BD59-A6C34878D82A}">
                    <a16:rowId xmlns:a16="http://schemas.microsoft.com/office/drawing/2014/main" val="4253484323"/>
                  </a:ext>
                </a:extLst>
              </a:tr>
            </a:tbl>
          </a:graphicData>
        </a:graphic>
      </p:graphicFrame>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 agricoles</a:t>
            </a:r>
            <a:endParaRPr lang="fr-FR" sz="4000" spc="-1" dirty="0">
              <a:latin typeface="Arial"/>
            </a:endParaRPr>
          </a:p>
        </p:txBody>
      </p:sp>
      <p:pic>
        <p:nvPicPr>
          <p:cNvPr id="6146" name="Picture 2" descr="C:\Users\SOPHIE\OneDrive\Images\horticulteur.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6201" y="2276872"/>
            <a:ext cx="1872208" cy="1402349"/>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SOPHIE\OneDrive\Images\eleveur équin.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8204" y="4823375"/>
            <a:ext cx="1729971" cy="120156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SOPHIE\OneDrive\Images\aquacole.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1637" y="2276871"/>
            <a:ext cx="2098298" cy="144016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SOPHIE\OneDrive\Images\éleveur canin.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6240" y="4810533"/>
            <a:ext cx="1872208" cy="120156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SOPHIE\OneDrive\Images\viticulteur.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1784" y="4806528"/>
            <a:ext cx="1728192" cy="120958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Users\SOPHIE\OneDrive\Images\mécanicien agricole.jf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7568" y="2276871"/>
            <a:ext cx="2160240" cy="1430526"/>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C:\Users\SOPHIE\OneDrive\Images\agriculteur.jf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69492" y="4797152"/>
            <a:ext cx="1722252" cy="1190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9600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847527" y="836713"/>
          <a:ext cx="8424936" cy="2808313"/>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val="214482475"/>
                    </a:ext>
                  </a:extLst>
                </a:gridCol>
                <a:gridCol w="2808312">
                  <a:extLst>
                    <a:ext uri="{9D8B030D-6E8A-4147-A177-3AD203B41FA5}">
                      <a16:colId xmlns:a16="http://schemas.microsoft.com/office/drawing/2014/main" val="1142222643"/>
                    </a:ext>
                  </a:extLst>
                </a:gridCol>
                <a:gridCol w="2808312">
                  <a:extLst>
                    <a:ext uri="{9D8B030D-6E8A-4147-A177-3AD203B41FA5}">
                      <a16:colId xmlns:a16="http://schemas.microsoft.com/office/drawing/2014/main" val="2328750991"/>
                    </a:ext>
                  </a:extLst>
                </a:gridCol>
              </a:tblGrid>
              <a:tr h="663631">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Nature</a:t>
                      </a:r>
                      <a:r>
                        <a:rPr lang="fr-FR" sz="2000" b="1" baseline="0" dirty="0" smtClean="0">
                          <a:solidFill>
                            <a:schemeClr val="tx1"/>
                          </a:solidFill>
                          <a:latin typeface="Arial" panose="020B0604020202020204" pitchFamily="34" charset="0"/>
                          <a:cs typeface="Arial" panose="020B0604020202020204" pitchFamily="34" charset="0"/>
                        </a:rPr>
                        <a:t> - </a:t>
                      </a:r>
                      <a:r>
                        <a:rPr lang="fr-FR" sz="2000" b="1" dirty="0" smtClean="0">
                          <a:solidFill>
                            <a:schemeClr val="tx1"/>
                          </a:solidFill>
                          <a:latin typeface="Arial" panose="020B0604020202020204" pitchFamily="34" charset="0"/>
                          <a:cs typeface="Arial" panose="020B0604020202020204" pitchFamily="34" charset="0"/>
                        </a:rPr>
                        <a:t>Jardin</a:t>
                      </a:r>
                      <a:r>
                        <a:rPr lang="fr-FR" sz="2000" b="1" baseline="0" dirty="0" smtClean="0">
                          <a:solidFill>
                            <a:schemeClr val="tx1"/>
                          </a:solidFill>
                          <a:latin typeface="Arial" panose="020B0604020202020204" pitchFamily="34" charset="0"/>
                          <a:cs typeface="Arial" panose="020B0604020202020204" pitchFamily="34" charset="0"/>
                        </a:rPr>
                        <a:t> - </a:t>
                      </a:r>
                      <a:r>
                        <a:rPr lang="fr-FR" sz="2000" b="1" dirty="0" smtClean="0">
                          <a:solidFill>
                            <a:schemeClr val="tx1"/>
                          </a:solidFill>
                          <a:latin typeface="Arial" panose="020B0604020202020204" pitchFamily="34" charset="0"/>
                          <a:cs typeface="Arial" panose="020B0604020202020204" pitchFamily="34" charset="0"/>
                        </a:rPr>
                        <a:t>Paysage</a:t>
                      </a:r>
                      <a:r>
                        <a:rPr lang="fr-FR" sz="2000" b="1" baseline="0" dirty="0" smtClean="0">
                          <a:solidFill>
                            <a:schemeClr val="tx1"/>
                          </a:solidFill>
                          <a:latin typeface="Arial" panose="020B0604020202020204" pitchFamily="34" charset="0"/>
                          <a:cs typeface="Arial" panose="020B0604020202020204" pitchFamily="34" charset="0"/>
                        </a:rPr>
                        <a:t> - </a:t>
                      </a:r>
                      <a:r>
                        <a:rPr lang="fr-FR" sz="2000" b="1" dirty="0" smtClean="0">
                          <a:solidFill>
                            <a:schemeClr val="tx1"/>
                          </a:solidFill>
                          <a:latin typeface="Arial" panose="020B0604020202020204" pitchFamily="34" charset="0"/>
                          <a:cs typeface="Arial" panose="020B0604020202020204" pitchFamily="34" charset="0"/>
                        </a:rPr>
                        <a:t>Forêt</a:t>
                      </a: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627813">
                <a:tc>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Forêt</a:t>
                      </a:r>
                      <a:endParaRPr lang="fr-FR" sz="1600" dirty="0">
                        <a:solidFill>
                          <a:schemeClr val="tx1"/>
                        </a:solidFill>
                      </a:endParaRPr>
                    </a:p>
                  </a:txBody>
                  <a:tcPr/>
                </a:tc>
                <a:tc>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Gestion des milieux naturels et de la faune</a:t>
                      </a:r>
                      <a:endParaRPr lang="fr-FR" sz="1600" dirty="0">
                        <a:solidFill>
                          <a:schemeClr val="tx1"/>
                        </a:solidFill>
                      </a:endParaRPr>
                    </a:p>
                  </a:txBody>
                  <a:tcPr/>
                </a:tc>
                <a:tc>
                  <a:txBody>
                    <a:bodyPr/>
                    <a:lstStyle/>
                    <a:p>
                      <a:r>
                        <a:rPr lang="fr-FR" sz="1600" dirty="0" smtClean="0">
                          <a:latin typeface="Arial" panose="020B0604020202020204" pitchFamily="34" charset="0"/>
                          <a:cs typeface="Arial" panose="020B0604020202020204" pitchFamily="34" charset="0"/>
                        </a:rPr>
                        <a:t>Bac Pro</a:t>
                      </a:r>
                      <a:r>
                        <a:rPr lang="fr-FR" sz="1600" baseline="0" dirty="0" smtClean="0">
                          <a:solidFill>
                            <a:schemeClr val="bg1"/>
                          </a:solidFill>
                          <a:latin typeface="Arial" panose="020B0604020202020204" pitchFamily="34" charset="0"/>
                          <a:cs typeface="Arial" panose="020B0604020202020204" pitchFamily="34" charset="0"/>
                        </a:rPr>
                        <a:t> </a:t>
                      </a:r>
                      <a:r>
                        <a:rPr lang="fr-FR" sz="1600" dirty="0" smtClean="0">
                          <a:solidFill>
                            <a:schemeClr val="tx1"/>
                          </a:solidFill>
                          <a:latin typeface="Arial" panose="020B0604020202020204" pitchFamily="34" charset="0"/>
                          <a:cs typeface="Arial" panose="020B0604020202020204" pitchFamily="34" charset="0"/>
                        </a:rPr>
                        <a:t>Aménagements paysagers</a:t>
                      </a:r>
                      <a:endParaRPr lang="fr-FR" sz="1600" dirty="0">
                        <a:solidFill>
                          <a:schemeClr val="tx1"/>
                        </a:solidFill>
                      </a:endParaRPr>
                    </a:p>
                  </a:txBody>
                  <a:tcPr/>
                </a:tc>
                <a:extLst>
                  <a:ext uri="{0D108BD9-81ED-4DB2-BD59-A6C34878D82A}">
                    <a16:rowId xmlns:a16="http://schemas.microsoft.com/office/drawing/2014/main" val="3892375562"/>
                  </a:ext>
                </a:extLst>
              </a:tr>
              <a:tr h="1516869">
                <a:tc>
                  <a:txBody>
                    <a:bodyPr/>
                    <a:lstStyle/>
                    <a:p>
                      <a:endParaRPr lang="fr-FR" sz="1600" dirty="0" smtClean="0"/>
                    </a:p>
                    <a:p>
                      <a:endParaRPr lang="fr-FR" sz="1600" dirty="0" smtClean="0"/>
                    </a:p>
                    <a:p>
                      <a:endParaRPr lang="fr-FR" sz="1600" dirty="0" smtClean="0"/>
                    </a:p>
                    <a:p>
                      <a:endParaRPr lang="fr-FR" sz="1600" dirty="0" smtClean="0"/>
                    </a:p>
                    <a:p>
                      <a:endParaRPr lang="fr-FR" sz="1600" dirty="0"/>
                    </a:p>
                  </a:txBody>
                  <a:tcPr/>
                </a:tc>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4085272418"/>
                  </a:ext>
                </a:extLst>
              </a:tr>
            </a:tbl>
          </a:graphicData>
        </a:graphic>
      </p:graphicFrame>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 agricoles</a:t>
            </a:r>
            <a:endParaRPr lang="fr-FR" sz="4000" spc="-1" dirty="0">
              <a:latin typeface="Arial"/>
            </a:endParaRPr>
          </a:p>
        </p:txBody>
      </p:sp>
      <p:graphicFrame>
        <p:nvGraphicFramePr>
          <p:cNvPr id="5" name="Tableau 4"/>
          <p:cNvGraphicFramePr>
            <a:graphicFrameLocks noGrp="1"/>
          </p:cNvGraphicFramePr>
          <p:nvPr>
            <p:extLst/>
          </p:nvPr>
        </p:nvGraphicFramePr>
        <p:xfrm>
          <a:off x="1847527" y="3858121"/>
          <a:ext cx="8424936" cy="2754051"/>
        </p:xfrm>
        <a:graphic>
          <a:graphicData uri="http://schemas.openxmlformats.org/drawingml/2006/table">
            <a:tbl>
              <a:tblPr firstRow="1" bandRow="1">
                <a:tableStyleId>{5C22544A-7EE6-4342-B048-85BDC9FD1C3A}</a:tableStyleId>
              </a:tblPr>
              <a:tblGrid>
                <a:gridCol w="2808313">
                  <a:extLst>
                    <a:ext uri="{9D8B030D-6E8A-4147-A177-3AD203B41FA5}">
                      <a16:colId xmlns:a16="http://schemas.microsoft.com/office/drawing/2014/main" val="214482475"/>
                    </a:ext>
                  </a:extLst>
                </a:gridCol>
                <a:gridCol w="2808312">
                  <a:extLst>
                    <a:ext uri="{9D8B030D-6E8A-4147-A177-3AD203B41FA5}">
                      <a16:colId xmlns:a16="http://schemas.microsoft.com/office/drawing/2014/main" val="1142222643"/>
                    </a:ext>
                  </a:extLst>
                </a:gridCol>
                <a:gridCol w="2808311">
                  <a:extLst>
                    <a:ext uri="{9D8B030D-6E8A-4147-A177-3AD203B41FA5}">
                      <a16:colId xmlns:a16="http://schemas.microsoft.com/office/drawing/2014/main" val="2328750991"/>
                    </a:ext>
                  </a:extLst>
                </a:gridCol>
              </a:tblGrid>
              <a:tr h="578992">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Conseil Vente</a:t>
                      </a:r>
                    </a:p>
                  </a:txBody>
                  <a:tcPr>
                    <a:solidFill>
                      <a:schemeClr val="accent4"/>
                    </a:solidFill>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30358">
                <a:tc gridSpan="3">
                  <a:txBody>
                    <a:bodyPr/>
                    <a:lstStyle/>
                    <a:p>
                      <a:pPr algn="ctr"/>
                      <a:r>
                        <a:rPr lang="fr-FR" sz="1600" dirty="0" smtClean="0">
                          <a:latin typeface="Arial" panose="020B0604020202020204" pitchFamily="34" charset="0"/>
                          <a:cs typeface="Arial" panose="020B0604020202020204" pitchFamily="34" charset="0"/>
                        </a:rPr>
                        <a:t>Bac </a:t>
                      </a:r>
                      <a:r>
                        <a:rPr lang="fr-FR" sz="1600" dirty="0" smtClean="0">
                          <a:solidFill>
                            <a:schemeClr val="tx1"/>
                          </a:solidFill>
                          <a:latin typeface="Arial" panose="020B0604020202020204" pitchFamily="34" charset="0"/>
                          <a:cs typeface="Arial" panose="020B0604020202020204" pitchFamily="34" charset="0"/>
                        </a:rPr>
                        <a:t>Pro Technicien Conseil Vente</a:t>
                      </a:r>
                    </a:p>
                  </a:txBody>
                  <a:tcPr>
                    <a:solidFill>
                      <a:schemeClr val="accent4">
                        <a:lumMod val="60000"/>
                        <a:lumOff val="40000"/>
                      </a:schemeClr>
                    </a:solidFill>
                  </a:tcPr>
                </a:tc>
                <a:tc hMerge="1">
                  <a:txBody>
                    <a:bodyPr/>
                    <a:lstStyle/>
                    <a:p>
                      <a:endParaRPr lang="fr-FR" dirty="0"/>
                    </a:p>
                  </a:txBody>
                  <a:tcPr/>
                </a:tc>
                <a:tc hMerge="1">
                  <a:txBody>
                    <a:bodyPr/>
                    <a:lstStyle/>
                    <a:p>
                      <a:pPr>
                        <a:defRPr/>
                      </a:pPr>
                      <a:endParaRPr lang="fr-FR" sz="1600" dirty="0" smtClean="0">
                        <a:solidFill>
                          <a:schemeClr val="tx1"/>
                        </a:solidFill>
                        <a:latin typeface="Arial" panose="020B0604020202020204" pitchFamily="34" charset="0"/>
                        <a:cs typeface="Arial" panose="020B0604020202020204" pitchFamily="34" charset="0"/>
                      </a:endParaRPr>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latin typeface="Arial" panose="020B0604020202020204" pitchFamily="34" charset="0"/>
                          <a:cs typeface="Arial" panose="020B0604020202020204" pitchFamily="34" charset="0"/>
                        </a:rPr>
                        <a:t>Produits alimentaires</a:t>
                      </a:r>
                      <a:r>
                        <a:rPr lang="fr-FR" sz="1400" baseline="0" dirty="0" smtClean="0">
                          <a:solidFill>
                            <a:schemeClr val="tx1"/>
                          </a:solidFill>
                          <a:latin typeface="Arial" panose="020B0604020202020204" pitchFamily="34" charset="0"/>
                          <a:cs typeface="Arial" panose="020B0604020202020204" pitchFamily="34" charset="0"/>
                        </a:rPr>
                        <a:t>, </a:t>
                      </a:r>
                      <a:r>
                        <a:rPr lang="fr-FR" sz="1400" dirty="0" smtClean="0">
                          <a:solidFill>
                            <a:schemeClr val="tx1"/>
                          </a:solidFill>
                          <a:latin typeface="Arial" panose="020B0604020202020204" pitchFamily="34" charset="0"/>
                          <a:cs typeface="Arial" panose="020B0604020202020204" pitchFamily="34" charset="0"/>
                        </a:rPr>
                        <a:t>vins et spiritueux</a:t>
                      </a:r>
                      <a:endParaRPr lang="fr-FR" sz="1400" dirty="0" smtClean="0">
                        <a:solidFill>
                          <a:schemeClr val="tx1"/>
                        </a:solidFill>
                      </a:endParaRPr>
                    </a:p>
                    <a:p>
                      <a:pPr>
                        <a:defRPr/>
                      </a:pPr>
                      <a:endParaRPr lang="fr-FR" sz="1400" dirty="0" smtClean="0">
                        <a:solidFill>
                          <a:schemeClr val="tx1"/>
                        </a:solidFill>
                      </a:endParaRPr>
                    </a:p>
                    <a:p>
                      <a:endParaRPr lang="fr-FR" sz="1400" dirty="0" smtClean="0"/>
                    </a:p>
                    <a:p>
                      <a:endParaRPr lang="fr-FR" sz="1400" dirty="0" smtClean="0"/>
                    </a:p>
                    <a:p>
                      <a:endParaRPr lang="fr-FR" sz="1400" dirty="0"/>
                    </a:p>
                  </a:txBody>
                  <a:tcPr>
                    <a:solidFill>
                      <a:schemeClr val="accent4">
                        <a:lumMod val="20000"/>
                        <a:lumOff val="80000"/>
                      </a:schemeClr>
                    </a:solidFill>
                  </a:tcPr>
                </a:tc>
                <a:tc>
                  <a:txBody>
                    <a:bodyPr/>
                    <a:lstStyle/>
                    <a:p>
                      <a:r>
                        <a:rPr lang="fr-FR" sz="1400" dirty="0" smtClean="0">
                          <a:solidFill>
                            <a:schemeClr val="tx1"/>
                          </a:solidFill>
                          <a:latin typeface="Arial" panose="020B0604020202020204" pitchFamily="34" charset="0"/>
                          <a:cs typeface="Arial" panose="020B0604020202020204" pitchFamily="34" charset="0"/>
                        </a:rPr>
                        <a:t>Produits de jardin </a:t>
                      </a:r>
                    </a:p>
                    <a:p>
                      <a:pPr>
                        <a:defRPr/>
                      </a:pPr>
                      <a:endParaRPr lang="fr-FR" sz="1400" dirty="0" smtClean="0">
                        <a:latin typeface="Arial" panose="020B0604020202020204" pitchFamily="34" charset="0"/>
                        <a:cs typeface="Arial" panose="020B0604020202020204" pitchFamily="34" charset="0"/>
                      </a:endParaRPr>
                    </a:p>
                    <a:p>
                      <a:pPr>
                        <a:defRPr/>
                      </a:pPr>
                      <a:r>
                        <a:rPr lang="fr-FR" sz="1400" dirty="0" smtClean="0">
                          <a:latin typeface="Arial" panose="020B0604020202020204" pitchFamily="34" charset="0"/>
                          <a:cs typeface="Arial" panose="020B0604020202020204" pitchFamily="34" charset="0"/>
                        </a:rPr>
                        <a:t>                                                     </a:t>
                      </a:r>
                      <a:endParaRPr lang="fr-FR" sz="1400" dirty="0"/>
                    </a:p>
                  </a:txBody>
                  <a:tcPr>
                    <a:solidFill>
                      <a:schemeClr val="accent4">
                        <a:lumMod val="20000"/>
                        <a:lumOff val="80000"/>
                      </a:schemeClr>
                    </a:solidFill>
                  </a:tcPr>
                </a:tc>
                <a:tc>
                  <a:txBody>
                    <a:bodyPr/>
                    <a:lstStyle/>
                    <a:p>
                      <a:r>
                        <a:rPr lang="fr-FR" sz="1400" dirty="0" smtClean="0">
                          <a:solidFill>
                            <a:schemeClr val="tx1"/>
                          </a:solidFill>
                          <a:latin typeface="Arial" panose="020B0604020202020204" pitchFamily="34" charset="0"/>
                          <a:cs typeface="Arial" panose="020B0604020202020204" pitchFamily="34" charset="0"/>
                        </a:rPr>
                        <a:t>Animalerie</a:t>
                      </a:r>
                      <a:endParaRPr lang="fr-FR" sz="1400" dirty="0"/>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11266" name="Picture 2" descr="C:\Users\SOPHIE\OneDrive\Images\foret.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3553" y="2132857"/>
            <a:ext cx="2259335" cy="1336539"/>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Users\SOPHIE\OneDrive\Images\amanagement payasager.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4193" y="2132857"/>
            <a:ext cx="2200871"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C:\Users\SOPHIE\OneDrive\Images\vendeur animalerie.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4193" y="5301209"/>
            <a:ext cx="2200871" cy="1192635"/>
          </a:xfrm>
          <a:prstGeom prst="rect">
            <a:avLst/>
          </a:prstGeom>
          <a:noFill/>
          <a:extLst>
            <a:ext uri="{909E8E84-426E-40DD-AFC4-6F175D3DCCD1}">
              <a14:hiddenFill xmlns:a14="http://schemas.microsoft.com/office/drawing/2010/main">
                <a:solidFill>
                  <a:srgbClr val="FFFFFF"/>
                </a:solidFill>
              </a14:hiddenFill>
            </a:ext>
          </a:extLst>
        </p:spPr>
      </p:pic>
      <p:pic>
        <p:nvPicPr>
          <p:cNvPr id="11271" name="Picture 7" descr="C:\Users\SOPHIE\OneDrive\Images\jardinerie.jf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7888" y="5301208"/>
            <a:ext cx="2088232" cy="1192635"/>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C:\Users\SOPHIE\OneDrive\Images\alimentation.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7603" y="5445225"/>
            <a:ext cx="2255285" cy="104861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43873" y="2132857"/>
            <a:ext cx="2304256" cy="1336539"/>
          </a:xfrm>
          <a:prstGeom prst="rect">
            <a:avLst/>
          </a:prstGeom>
        </p:spPr>
      </p:pic>
    </p:spTree>
    <p:extLst>
      <p:ext uri="{BB962C8B-B14F-4D97-AF65-F5344CB8AC3E}">
        <p14:creationId xmlns:p14="http://schemas.microsoft.com/office/powerpoint/2010/main" val="673865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3" name="Tableau 2"/>
          <p:cNvGraphicFramePr>
            <a:graphicFrameLocks noGrp="1"/>
          </p:cNvGraphicFramePr>
          <p:nvPr>
            <p:extLst/>
          </p:nvPr>
        </p:nvGraphicFramePr>
        <p:xfrm>
          <a:off x="1775521" y="836712"/>
          <a:ext cx="8640961" cy="5473392"/>
        </p:xfrm>
        <a:graphic>
          <a:graphicData uri="http://schemas.openxmlformats.org/drawingml/2006/table">
            <a:tbl>
              <a:tblPr firstRow="1" bandRow="1">
                <a:tableStyleId>{5C22544A-7EE6-4342-B048-85BDC9FD1C3A}</a:tableStyleId>
              </a:tblPr>
              <a:tblGrid>
                <a:gridCol w="2880319">
                  <a:extLst>
                    <a:ext uri="{9D8B030D-6E8A-4147-A177-3AD203B41FA5}">
                      <a16:colId xmlns:a16="http://schemas.microsoft.com/office/drawing/2014/main" val="134434377"/>
                    </a:ext>
                  </a:extLst>
                </a:gridCol>
                <a:gridCol w="1004015">
                  <a:extLst>
                    <a:ext uri="{9D8B030D-6E8A-4147-A177-3AD203B41FA5}">
                      <a16:colId xmlns:a16="http://schemas.microsoft.com/office/drawing/2014/main" val="207704408"/>
                    </a:ext>
                  </a:extLst>
                </a:gridCol>
                <a:gridCol w="1876306">
                  <a:extLst>
                    <a:ext uri="{9D8B030D-6E8A-4147-A177-3AD203B41FA5}">
                      <a16:colId xmlns:a16="http://schemas.microsoft.com/office/drawing/2014/main" val="20002"/>
                    </a:ext>
                  </a:extLst>
                </a:gridCol>
                <a:gridCol w="2880321">
                  <a:extLst>
                    <a:ext uri="{9D8B030D-6E8A-4147-A177-3AD203B41FA5}">
                      <a16:colId xmlns:a16="http://schemas.microsoft.com/office/drawing/2014/main" val="20003"/>
                    </a:ext>
                  </a:extLst>
                </a:gridCol>
              </a:tblGrid>
              <a:tr h="864096">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la mer </a:t>
                      </a:r>
                      <a:r>
                        <a:rPr lang="fr-FR" sz="1600" b="0" dirty="0" smtClean="0">
                          <a:solidFill>
                            <a:srgbClr val="FF0000"/>
                          </a:solidFill>
                          <a:latin typeface="Arial" panose="020B0604020202020204" pitchFamily="34" charset="0"/>
                          <a:cs typeface="Arial" panose="020B0604020202020204" pitchFamily="34" charset="0"/>
                        </a:rPr>
                        <a:t>hors académie</a:t>
                      </a:r>
                    </a:p>
                  </a:txBody>
                  <a:tcPr/>
                </a:tc>
                <a:tc hMerge="1">
                  <a:txBody>
                    <a:bodyPr/>
                    <a:lstStyle/>
                    <a:p>
                      <a:endParaRPr lang="fr-FR"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94285329"/>
                  </a:ext>
                </a:extLst>
              </a:tr>
              <a:tr h="648072">
                <a:tc gridSpan="2">
                  <a:txBody>
                    <a:bodyPr/>
                    <a:lstStyle/>
                    <a:p>
                      <a:r>
                        <a:rPr lang="fr-FR" sz="1600" b="0" dirty="0" smtClean="0">
                          <a:latin typeface="Arial" pitchFamily="34" charset="0"/>
                          <a:cs typeface="Arial" pitchFamily="34" charset="0"/>
                        </a:rPr>
                        <a:t>Bac Pro polyvalent</a:t>
                      </a:r>
                      <a:r>
                        <a:rPr lang="fr-FR" sz="1600" b="0" baseline="0" dirty="0" smtClean="0">
                          <a:latin typeface="Arial" pitchFamily="34" charset="0"/>
                          <a:cs typeface="Arial" pitchFamily="34" charset="0"/>
                        </a:rPr>
                        <a:t> navigant pont machine</a:t>
                      </a:r>
                      <a:endParaRPr lang="fr-FR" sz="1600" b="0" dirty="0">
                        <a:latin typeface="Arial" pitchFamily="34" charset="0"/>
                        <a:cs typeface="Arial" pitchFamily="34" charset="0"/>
                      </a:endParaRPr>
                    </a:p>
                  </a:txBody>
                  <a:tcPr/>
                </a:tc>
                <a:tc hMerge="1">
                  <a:txBody>
                    <a:bodyPr/>
                    <a:lstStyle/>
                    <a:p>
                      <a:endParaRPr lang="fr-FR" b="0" dirty="0"/>
                    </a:p>
                  </a:txBody>
                  <a:tcPr/>
                </a:tc>
                <a:tc gridSpan="2">
                  <a:txBody>
                    <a:bodyPr/>
                    <a:lstStyle/>
                    <a:p>
                      <a:r>
                        <a:rPr lang="fr-FR" sz="1600" b="0" dirty="0" smtClean="0">
                          <a:latin typeface="Arial" panose="020B0604020202020204" pitchFamily="34" charset="0"/>
                          <a:cs typeface="Arial" panose="020B0604020202020204" pitchFamily="34" charset="0"/>
                        </a:rPr>
                        <a:t>Bac Pro Electromécanicien</a:t>
                      </a:r>
                      <a:r>
                        <a:rPr lang="fr-FR" sz="1600" b="0" baseline="0" dirty="0" smtClean="0">
                          <a:latin typeface="Arial" panose="020B0604020202020204" pitchFamily="34" charset="0"/>
                          <a:cs typeface="Arial" panose="020B0604020202020204" pitchFamily="34" charset="0"/>
                        </a:rPr>
                        <a:t> de marine</a:t>
                      </a:r>
                      <a:endParaRPr lang="fr-FR" sz="1600" b="0" dirty="0" smtClean="0">
                        <a:latin typeface="Arial" panose="020B0604020202020204" pitchFamily="34" charset="0"/>
                        <a:cs typeface="Arial" panose="020B0604020202020204" pitchFamily="34" charset="0"/>
                      </a:endParaRPr>
                    </a:p>
                  </a:txBody>
                  <a:tcPr/>
                </a:tc>
                <a:tc hMerge="1">
                  <a:txBody>
                    <a:bodyPr/>
                    <a:lstStyle/>
                    <a:p>
                      <a:endParaRPr lang="en-GB"/>
                    </a:p>
                  </a:txBody>
                  <a:tcPr/>
                </a:tc>
                <a:extLst>
                  <a:ext uri="{0D108BD9-81ED-4DB2-BD59-A6C34878D82A}">
                    <a16:rowId xmlns:a16="http://schemas.microsoft.com/office/drawing/2014/main" val="2897492526"/>
                  </a:ext>
                </a:extLst>
              </a:tr>
              <a:tr h="1368152">
                <a:tc gridSpan="2">
                  <a:txBody>
                    <a:bodyPr/>
                    <a:lstStyle/>
                    <a:p>
                      <a:endParaRPr lang="fr-FR" sz="1600" b="0" dirty="0">
                        <a:latin typeface="Arial" pitchFamily="34" charset="0"/>
                        <a:cs typeface="Arial" pitchFamily="34" charset="0"/>
                      </a:endParaRPr>
                    </a:p>
                  </a:txBody>
                  <a:tcPr/>
                </a:tc>
                <a:tc hMerge="1">
                  <a:txBody>
                    <a:bodyPr/>
                    <a:lstStyle/>
                    <a:p>
                      <a:endParaRPr lang="en-GB"/>
                    </a:p>
                  </a:txBody>
                  <a:tcPr/>
                </a:tc>
                <a:tc gridSpan="2">
                  <a:txBody>
                    <a:bodyPr/>
                    <a:lstStyle/>
                    <a:p>
                      <a:endParaRPr lang="fr-FR" sz="1800" b="0" dirty="0" smtClean="0">
                        <a:latin typeface="Arial" panose="020B0604020202020204" pitchFamily="34" charset="0"/>
                        <a:cs typeface="Arial" panose="020B0604020202020204" pitchFamily="34" charset="0"/>
                      </a:endParaRPr>
                    </a:p>
                  </a:txBody>
                  <a:tcPr/>
                </a:tc>
                <a:tc hMerge="1">
                  <a:txBody>
                    <a:bodyPr/>
                    <a:lstStyle/>
                    <a:p>
                      <a:endParaRPr lang="en-GB"/>
                    </a:p>
                  </a:txBody>
                  <a:tcPr/>
                </a:tc>
                <a:extLst>
                  <a:ext uri="{0D108BD9-81ED-4DB2-BD59-A6C34878D82A}">
                    <a16:rowId xmlns:a16="http://schemas.microsoft.com/office/drawing/2014/main" val="10002"/>
                  </a:ext>
                </a:extLst>
              </a:tr>
              <a:tr h="504056">
                <a:tc gridSpan="4">
                  <a:txBody>
                    <a:bodyPr/>
                    <a:lstStyle/>
                    <a:p>
                      <a:r>
                        <a:rPr lang="fr-FR" sz="1600" b="0" dirty="0" smtClean="0">
                          <a:latin typeface="Arial" panose="020B0604020202020204" pitchFamily="34" charset="0"/>
                          <a:cs typeface="Arial" panose="020B0604020202020204" pitchFamily="34" charset="0"/>
                        </a:rPr>
                        <a:t>Bac Pro</a:t>
                      </a:r>
                      <a:r>
                        <a:rPr lang="fr-FR" sz="1600" b="0" baseline="0" dirty="0" smtClean="0">
                          <a:latin typeface="Arial" panose="020B0604020202020204" pitchFamily="34" charset="0"/>
                          <a:cs typeface="Arial" panose="020B0604020202020204" pitchFamily="34" charset="0"/>
                        </a:rPr>
                        <a:t> Conduite et Gestion des entreprises maritimes </a:t>
                      </a:r>
                      <a:endParaRPr lang="fr-FR" sz="1600" b="0" dirty="0">
                        <a:latin typeface="Arial" pitchFamily="34" charset="0"/>
                        <a:cs typeface="Arial" pitchFamily="34" charset="0"/>
                      </a:endParaRPr>
                    </a:p>
                  </a:txBody>
                  <a:tcPr/>
                </a:tc>
                <a:tc hMerge="1">
                  <a:txBody>
                    <a:bodyPr/>
                    <a:lstStyle/>
                    <a:p>
                      <a:endParaRPr lang="fr-FR"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00692733"/>
                  </a:ext>
                </a:extLst>
              </a:tr>
              <a:tr h="504056">
                <a:tc rowSpan="2">
                  <a:txBody>
                    <a:bodyPr/>
                    <a:lstStyle/>
                    <a:p>
                      <a:r>
                        <a:rPr lang="fr-FR" sz="1400" dirty="0" smtClean="0">
                          <a:latin typeface="Arial" pitchFamily="34" charset="0"/>
                          <a:cs typeface="Arial" pitchFamily="34" charset="0"/>
                        </a:rPr>
                        <a:t>Pêche</a:t>
                      </a:r>
                      <a:endParaRPr lang="fr-FR" sz="1400" dirty="0">
                        <a:latin typeface="Arial" pitchFamily="34" charset="0"/>
                        <a:cs typeface="Arial" pitchFamily="34" charset="0"/>
                      </a:endParaRPr>
                    </a:p>
                  </a:txBody>
                  <a:tcPr/>
                </a:tc>
                <a:tc gridSpan="3">
                  <a:txBody>
                    <a:bodyPr/>
                    <a:lstStyle/>
                    <a:p>
                      <a:r>
                        <a:rPr lang="fr-FR" sz="1400" dirty="0" smtClean="0">
                          <a:latin typeface="Arial" panose="020B0604020202020204" pitchFamily="34" charset="0"/>
                          <a:cs typeface="Arial" panose="020B0604020202020204" pitchFamily="34" charset="0"/>
                        </a:rPr>
                        <a:t>Commerce</a:t>
                      </a:r>
                      <a:r>
                        <a:rPr lang="fr-FR" sz="1400" baseline="0" dirty="0" smtClean="0">
                          <a:latin typeface="Arial" panose="020B0604020202020204" pitchFamily="34" charset="0"/>
                          <a:cs typeface="Arial" panose="020B0604020202020204" pitchFamily="34" charset="0"/>
                        </a:rPr>
                        <a:t> / plaisance professionnelle</a:t>
                      </a:r>
                      <a:endParaRPr lang="fr-FR" sz="1400" dirty="0" smtClean="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1008112">
                <a:tc vMerge="1">
                  <a:txBody>
                    <a:bodyPr/>
                    <a:lstStyle/>
                    <a:p>
                      <a:endParaRPr lang="fr-FR" sz="1400" dirty="0">
                        <a:latin typeface="Arial" pitchFamily="34" charset="0"/>
                        <a:cs typeface="Arial" pitchFamily="34" charset="0"/>
                      </a:endParaRPr>
                    </a:p>
                  </a:txBody>
                  <a:tcPr/>
                </a:tc>
                <a:tc gridSpan="2">
                  <a:txBody>
                    <a:bodyPr/>
                    <a:lstStyle/>
                    <a:p>
                      <a:r>
                        <a:rPr lang="fr-FR" sz="1400" dirty="0" smtClean="0">
                          <a:latin typeface="Arial" panose="020B0604020202020204" pitchFamily="34" charset="0"/>
                          <a:cs typeface="Arial" panose="020B0604020202020204" pitchFamily="34" charset="0"/>
                        </a:rPr>
                        <a:t>Voile</a:t>
                      </a: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txBody>
                  <a:tcPr/>
                </a:tc>
                <a:tc hMerge="1">
                  <a:txBody>
                    <a:bodyPr/>
                    <a:lstStyle/>
                    <a:p>
                      <a:endParaRPr lang="en-GB"/>
                    </a:p>
                  </a:txBody>
                  <a:tcPr/>
                </a:tc>
                <a:tc>
                  <a:txBody>
                    <a:bodyPr/>
                    <a:lstStyle/>
                    <a:p>
                      <a:r>
                        <a:rPr lang="fr-FR" sz="1400" dirty="0" err="1" smtClean="0">
                          <a:latin typeface="Arial" panose="020B0604020202020204" pitchFamily="34" charset="0"/>
                          <a:cs typeface="Arial" panose="020B0604020202020204" pitchFamily="34" charset="0"/>
                        </a:rPr>
                        <a:t>Yatch</a:t>
                      </a:r>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pic>
        <p:nvPicPr>
          <p:cNvPr id="4" name="Image 3"/>
          <p:cNvPicPr>
            <a:picLocks noChangeAspect="1"/>
          </p:cNvPicPr>
          <p:nvPr/>
        </p:nvPicPr>
        <p:blipFill>
          <a:blip r:embed="rId2" cstate="print"/>
          <a:stretch>
            <a:fillRect/>
          </a:stretch>
        </p:blipFill>
        <p:spPr>
          <a:xfrm>
            <a:off x="5209876" y="4924986"/>
            <a:ext cx="1772248" cy="1224930"/>
          </a:xfrm>
          <a:prstGeom prst="rect">
            <a:avLst/>
          </a:prstGeom>
        </p:spPr>
      </p:pic>
      <p:pic>
        <p:nvPicPr>
          <p:cNvPr id="5" name="Image 4"/>
          <p:cNvPicPr>
            <a:picLocks noChangeAspect="1"/>
          </p:cNvPicPr>
          <p:nvPr/>
        </p:nvPicPr>
        <p:blipFill>
          <a:blip r:embed="rId3" cstate="print"/>
          <a:stretch>
            <a:fillRect/>
          </a:stretch>
        </p:blipFill>
        <p:spPr>
          <a:xfrm>
            <a:off x="8184233" y="4959265"/>
            <a:ext cx="1842889" cy="1214634"/>
          </a:xfrm>
          <a:prstGeom prst="rect">
            <a:avLst/>
          </a:prstGeom>
        </p:spPr>
      </p:pic>
      <p:pic>
        <p:nvPicPr>
          <p:cNvPr id="6" name="Image 5"/>
          <p:cNvPicPr>
            <a:picLocks noChangeAspect="1"/>
          </p:cNvPicPr>
          <p:nvPr/>
        </p:nvPicPr>
        <p:blipFill>
          <a:blip r:embed="rId4" cstate="print"/>
          <a:stretch>
            <a:fillRect/>
          </a:stretch>
        </p:blipFill>
        <p:spPr>
          <a:xfrm>
            <a:off x="1991544" y="4725144"/>
            <a:ext cx="2492328" cy="1424772"/>
          </a:xfrm>
          <a:prstGeom prst="rect">
            <a:avLst/>
          </a:prstGeom>
        </p:spPr>
      </p:pic>
      <p:pic>
        <p:nvPicPr>
          <p:cNvPr id="7" name="Image 6"/>
          <p:cNvPicPr>
            <a:picLocks noChangeAspect="1"/>
          </p:cNvPicPr>
          <p:nvPr/>
        </p:nvPicPr>
        <p:blipFill>
          <a:blip r:embed="rId5" cstate="print"/>
          <a:stretch>
            <a:fillRect/>
          </a:stretch>
        </p:blipFill>
        <p:spPr>
          <a:xfrm>
            <a:off x="2495601" y="2392982"/>
            <a:ext cx="2520280" cy="1252053"/>
          </a:xfrm>
          <a:prstGeom prst="rect">
            <a:avLst/>
          </a:prstGeom>
        </p:spPr>
      </p:pic>
      <p:pic>
        <p:nvPicPr>
          <p:cNvPr id="8" name="Image 7"/>
          <p:cNvPicPr>
            <a:picLocks noChangeAspect="1"/>
          </p:cNvPicPr>
          <p:nvPr/>
        </p:nvPicPr>
        <p:blipFill>
          <a:blip r:embed="rId6" cstate="print"/>
          <a:stretch>
            <a:fillRect/>
          </a:stretch>
        </p:blipFill>
        <p:spPr>
          <a:xfrm>
            <a:off x="6744073" y="2392982"/>
            <a:ext cx="2877319" cy="1252053"/>
          </a:xfrm>
          <a:prstGeom prst="rect">
            <a:avLst/>
          </a:prstGeom>
        </p:spPr>
      </p:pic>
    </p:spTree>
    <p:extLst>
      <p:ext uri="{BB962C8B-B14F-4D97-AF65-F5344CB8AC3E}">
        <p14:creationId xmlns:p14="http://schemas.microsoft.com/office/powerpoint/2010/main" val="3929154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3" name="Tableau 2"/>
          <p:cNvGraphicFramePr>
            <a:graphicFrameLocks noGrp="1"/>
          </p:cNvGraphicFramePr>
          <p:nvPr>
            <p:extLst/>
          </p:nvPr>
        </p:nvGraphicFramePr>
        <p:xfrm>
          <a:off x="1775520" y="836712"/>
          <a:ext cx="8640960" cy="5832648"/>
        </p:xfrm>
        <a:graphic>
          <a:graphicData uri="http://schemas.openxmlformats.org/drawingml/2006/table">
            <a:tbl>
              <a:tblPr firstRow="1" bandRow="1">
                <a:tableStyleId>{5C22544A-7EE6-4342-B048-85BDC9FD1C3A}</a:tableStyleId>
              </a:tblPr>
              <a:tblGrid>
                <a:gridCol w="2880319">
                  <a:extLst>
                    <a:ext uri="{9D8B030D-6E8A-4147-A177-3AD203B41FA5}">
                      <a16:colId xmlns:a16="http://schemas.microsoft.com/office/drawing/2014/main" val="134434377"/>
                    </a:ext>
                  </a:extLst>
                </a:gridCol>
                <a:gridCol w="1004015">
                  <a:extLst>
                    <a:ext uri="{9D8B030D-6E8A-4147-A177-3AD203B41FA5}">
                      <a16:colId xmlns:a16="http://schemas.microsoft.com/office/drawing/2014/main" val="207704408"/>
                    </a:ext>
                  </a:extLst>
                </a:gridCol>
                <a:gridCol w="1876307">
                  <a:extLst>
                    <a:ext uri="{9D8B030D-6E8A-4147-A177-3AD203B41FA5}">
                      <a16:colId xmlns:a16="http://schemas.microsoft.com/office/drawing/2014/main" val="20002"/>
                    </a:ext>
                  </a:extLst>
                </a:gridCol>
                <a:gridCol w="2880319">
                  <a:extLst>
                    <a:ext uri="{9D8B030D-6E8A-4147-A177-3AD203B41FA5}">
                      <a16:colId xmlns:a16="http://schemas.microsoft.com/office/drawing/2014/main" val="2419233396"/>
                    </a:ext>
                  </a:extLst>
                </a:gridCol>
              </a:tblGrid>
              <a:tr h="748906">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la construction durable,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du bâtiment et des travaux publics</a:t>
                      </a:r>
                      <a:endParaRPr lang="fr-FR" sz="2000" dirty="0" smtClean="0">
                        <a:solidFill>
                          <a:schemeClr val="tx1"/>
                        </a:solidFill>
                        <a:latin typeface="Arial" panose="020B0604020202020204" pitchFamily="34" charset="0"/>
                        <a:cs typeface="Arial" panose="020B0604020202020204" pitchFamily="34" charset="0"/>
                      </a:endParaRPr>
                    </a:p>
                  </a:txBody>
                  <a:tcPr/>
                </a:tc>
                <a:tc hMerge="1">
                  <a:txBody>
                    <a:bodyPr/>
                    <a:lstStyle/>
                    <a:p>
                      <a:endParaRPr lang="fr-FR" dirty="0"/>
                    </a:p>
                  </a:txBody>
                  <a:tcPr/>
                </a:tc>
                <a:tc hMerge="1">
                  <a:txBody>
                    <a:bodyPr/>
                    <a:lstStyle/>
                    <a:p>
                      <a:endParaRPr lang="en-GB"/>
                    </a:p>
                  </a:txBody>
                  <a:tcPr/>
                </a:tc>
                <a:tc hMerge="1">
                  <a:txBody>
                    <a:bodyPr/>
                    <a:lstStyle/>
                    <a:p>
                      <a:endParaRPr lang="fr-FR" dirty="0"/>
                    </a:p>
                  </a:txBody>
                  <a:tcPr/>
                </a:tc>
                <a:extLst>
                  <a:ext uri="{0D108BD9-81ED-4DB2-BD59-A6C34878D82A}">
                    <a16:rowId xmlns:a16="http://schemas.microsoft.com/office/drawing/2014/main" val="1894285329"/>
                  </a:ext>
                </a:extLst>
              </a:tr>
              <a:tr h="632159">
                <a:tc gridSpan="2">
                  <a:txBody>
                    <a:bodyPr/>
                    <a:lstStyle/>
                    <a:p>
                      <a:r>
                        <a:rPr lang="fr-FR" sz="1600" b="0" dirty="0" smtClean="0">
                          <a:latin typeface="Arial" pitchFamily="34" charset="0"/>
                          <a:cs typeface="Arial" pitchFamily="34" charset="0"/>
                        </a:rPr>
                        <a:t>Bac Pro Travaux Publics</a:t>
                      </a:r>
                      <a:endParaRPr lang="fr-FR" sz="1600" b="0" dirty="0">
                        <a:latin typeface="Arial" pitchFamily="34" charset="0"/>
                        <a:cs typeface="Arial" pitchFamily="34" charset="0"/>
                      </a:endParaRPr>
                    </a:p>
                  </a:txBody>
                  <a:tcPr/>
                </a:tc>
                <a:tc hMerge="1">
                  <a:txBody>
                    <a:bodyPr/>
                    <a:lstStyle/>
                    <a:p>
                      <a:endParaRPr lang="fr-FR" b="0" dirty="0"/>
                    </a:p>
                  </a:txBody>
                  <a:tcPr/>
                </a:tc>
                <a:tc gridSpan="2">
                  <a:txBody>
                    <a:bodyPr/>
                    <a:lstStyle/>
                    <a:p>
                      <a:r>
                        <a:rPr lang="fr-FR" sz="1600" b="0" dirty="0" smtClean="0">
                          <a:latin typeface="Arial" panose="020B0604020202020204" pitchFamily="34" charset="0"/>
                          <a:cs typeface="Arial" panose="020B0604020202020204" pitchFamily="34" charset="0"/>
                        </a:rPr>
                        <a:t>Bac Pro Technicien du Bâtiment : </a:t>
                      </a:r>
                    </a:p>
                    <a:p>
                      <a:r>
                        <a:rPr lang="fr-FR" sz="1600" b="0" dirty="0" smtClean="0">
                          <a:latin typeface="Arial" panose="020B0604020202020204" pitchFamily="34" charset="0"/>
                          <a:cs typeface="Arial" panose="020B0604020202020204" pitchFamily="34" charset="0"/>
                        </a:rPr>
                        <a:t>Organisation et Réalisation du Gros Œuvre</a:t>
                      </a:r>
                    </a:p>
                  </a:txBody>
                  <a:tcPr/>
                </a:tc>
                <a:tc hMerge="1">
                  <a:txBody>
                    <a:bodyPr/>
                    <a:lstStyle/>
                    <a:p>
                      <a:endParaRPr lang="fr-FR" dirty="0"/>
                    </a:p>
                  </a:txBody>
                  <a:tcPr/>
                </a:tc>
                <a:extLst>
                  <a:ext uri="{0D108BD9-81ED-4DB2-BD59-A6C34878D82A}">
                    <a16:rowId xmlns:a16="http://schemas.microsoft.com/office/drawing/2014/main" val="2897492526"/>
                  </a:ext>
                </a:extLst>
              </a:tr>
              <a:tr h="943234">
                <a:tc gridSpan="2">
                  <a:txBody>
                    <a:bodyPr/>
                    <a:lstStyle/>
                    <a:p>
                      <a:endParaRPr lang="fr-FR" sz="1600" b="0" dirty="0">
                        <a:latin typeface="Arial" pitchFamily="34" charset="0"/>
                        <a:cs typeface="Arial" pitchFamily="34" charset="0"/>
                      </a:endParaRPr>
                    </a:p>
                  </a:txBody>
                  <a:tcPr/>
                </a:tc>
                <a:tc hMerge="1">
                  <a:txBody>
                    <a:bodyPr/>
                    <a:lstStyle/>
                    <a:p>
                      <a:endParaRPr lang="en-GB"/>
                    </a:p>
                  </a:txBody>
                  <a:tcPr/>
                </a:tc>
                <a:tc gridSpan="2">
                  <a:txBody>
                    <a:bodyPr/>
                    <a:lstStyle/>
                    <a:p>
                      <a:endParaRPr lang="fr-FR" sz="1800" b="0" dirty="0" smtClean="0">
                        <a:latin typeface="Arial" panose="020B0604020202020204" pitchFamily="34" charset="0"/>
                        <a:cs typeface="Arial" panose="020B0604020202020204" pitchFamily="34" charset="0"/>
                      </a:endParaRPr>
                    </a:p>
                  </a:txBody>
                  <a:tcPr/>
                </a:tc>
                <a:tc hMerge="1">
                  <a:txBody>
                    <a:bodyPr/>
                    <a:lstStyle/>
                    <a:p>
                      <a:endParaRPr lang="en-GB"/>
                    </a:p>
                  </a:txBody>
                  <a:tcPr/>
                </a:tc>
                <a:extLst>
                  <a:ext uri="{0D108BD9-81ED-4DB2-BD59-A6C34878D82A}">
                    <a16:rowId xmlns:a16="http://schemas.microsoft.com/office/drawing/2014/main" val="10002"/>
                  </a:ext>
                </a:extLst>
              </a:tr>
              <a:tr h="707426">
                <a:tc>
                  <a:txBody>
                    <a:bodyPr/>
                    <a:lstStyle/>
                    <a:p>
                      <a:r>
                        <a:rPr lang="fr-FR" sz="1600" b="0" dirty="0" smtClean="0">
                          <a:latin typeface="Arial" panose="020B0604020202020204" pitchFamily="34" charset="0"/>
                          <a:cs typeface="Arial" panose="020B0604020202020204" pitchFamily="34" charset="0"/>
                        </a:rPr>
                        <a:t>Bac Pro Menuiserie Aluminium</a:t>
                      </a:r>
                      <a:r>
                        <a:rPr lang="fr-FR" sz="1600" b="0" baseline="0" dirty="0" smtClean="0">
                          <a:latin typeface="Arial" panose="020B0604020202020204" pitchFamily="34" charset="0"/>
                          <a:cs typeface="Arial" panose="020B0604020202020204" pitchFamily="34" charset="0"/>
                        </a:rPr>
                        <a:t> V</a:t>
                      </a:r>
                      <a:r>
                        <a:rPr lang="fr-FR" sz="1600" b="0" dirty="0" smtClean="0">
                          <a:latin typeface="Arial" panose="020B0604020202020204" pitchFamily="34" charset="0"/>
                          <a:cs typeface="Arial" panose="020B0604020202020204" pitchFamily="34" charset="0"/>
                        </a:rPr>
                        <a:t>erre </a:t>
                      </a:r>
                      <a:endParaRPr lang="fr-FR" sz="1600" b="0" dirty="0">
                        <a:latin typeface="Arial" pitchFamily="34" charset="0"/>
                        <a:cs typeface="Arial" pitchFamily="34" charset="0"/>
                      </a:endParaRPr>
                    </a:p>
                  </a:txBody>
                  <a:tcPr/>
                </a:tc>
                <a:tc gridSpan="2">
                  <a:txBody>
                    <a:bodyPr/>
                    <a:lstStyle/>
                    <a:p>
                      <a:r>
                        <a:rPr lang="fr-FR" sz="1600" b="0" dirty="0" smtClean="0">
                          <a:latin typeface="Arial" panose="020B0604020202020204" pitchFamily="34" charset="0"/>
                          <a:cs typeface="Arial" panose="020B0604020202020204" pitchFamily="34" charset="0"/>
                        </a:rPr>
                        <a:t>Bac Pro Aménagement et Finitions du Bâtiment </a:t>
                      </a:r>
                      <a:endParaRPr lang="fr-FR" sz="1600" b="0" dirty="0">
                        <a:latin typeface="Arial" pitchFamily="34" charset="0"/>
                        <a:cs typeface="Arial" pitchFamily="34" charset="0"/>
                      </a:endParaRPr>
                    </a:p>
                  </a:txBody>
                  <a:tcPr/>
                </a:tc>
                <a:tc hMerge="1">
                  <a:txBody>
                    <a:bodyPr/>
                    <a:lstStyle/>
                    <a:p>
                      <a:endParaRPr lang="en-GB"/>
                    </a:p>
                  </a:txBody>
                  <a:tcPr/>
                </a:tc>
                <a:tc>
                  <a:txBody>
                    <a:bodyPr/>
                    <a:lstStyle/>
                    <a:p>
                      <a:r>
                        <a:rPr lang="fr-FR" sz="1600" b="0" dirty="0" smtClean="0">
                          <a:latin typeface="Arial" panose="020B0604020202020204" pitchFamily="34" charset="0"/>
                          <a:cs typeface="Arial" panose="020B0604020202020204" pitchFamily="34" charset="0"/>
                        </a:rPr>
                        <a:t>Bac Pro Ouvrages du Bâtiment : Métallerie</a:t>
                      </a:r>
                      <a:endParaRPr lang="fr-FR" sz="1600" b="0" dirty="0">
                        <a:latin typeface="Arial" pitchFamily="34" charset="0"/>
                        <a:cs typeface="Arial" pitchFamily="34" charset="0"/>
                      </a:endParaRPr>
                    </a:p>
                  </a:txBody>
                  <a:tcPr/>
                </a:tc>
                <a:extLst>
                  <a:ext uri="{0D108BD9-81ED-4DB2-BD59-A6C34878D82A}">
                    <a16:rowId xmlns:a16="http://schemas.microsoft.com/office/drawing/2014/main" val="1485491227"/>
                  </a:ext>
                </a:extLst>
              </a:tr>
              <a:tr h="1100441">
                <a:tc>
                  <a:txBody>
                    <a:bodyPr/>
                    <a:lstStyle/>
                    <a:p>
                      <a:endParaRPr lang="fr-FR" sz="1600" b="0" dirty="0">
                        <a:latin typeface="Arial" pitchFamily="34" charset="0"/>
                        <a:cs typeface="Arial" pitchFamily="34" charset="0"/>
                      </a:endParaRPr>
                    </a:p>
                  </a:txBody>
                  <a:tcPr/>
                </a:tc>
                <a:tc gridSpan="2">
                  <a:txBody>
                    <a:bodyPr/>
                    <a:lstStyle/>
                    <a:p>
                      <a:endParaRPr lang="fr-FR" sz="1600" b="0" dirty="0">
                        <a:latin typeface="Arial" pitchFamily="34" charset="0"/>
                        <a:cs typeface="Arial" pitchFamily="34" charset="0"/>
                      </a:endParaRPr>
                    </a:p>
                  </a:txBody>
                  <a:tcPr/>
                </a:tc>
                <a:tc hMerge="1">
                  <a:txBody>
                    <a:bodyPr/>
                    <a:lstStyle/>
                    <a:p>
                      <a:endParaRPr lang="en-GB"/>
                    </a:p>
                  </a:txBody>
                  <a:tcPr/>
                </a:tc>
                <a:tc>
                  <a:txBody>
                    <a:bodyPr/>
                    <a:lstStyle/>
                    <a:p>
                      <a:endParaRPr lang="fr-FR" sz="1600" b="0" dirty="0">
                        <a:latin typeface="Arial" pitchFamily="34" charset="0"/>
                        <a:cs typeface="Arial" pitchFamily="34" charset="0"/>
                      </a:endParaRPr>
                    </a:p>
                  </a:txBody>
                  <a:tcPr/>
                </a:tc>
                <a:extLst>
                  <a:ext uri="{0D108BD9-81ED-4DB2-BD59-A6C34878D82A}">
                    <a16:rowId xmlns:a16="http://schemas.microsoft.com/office/drawing/2014/main" val="10004"/>
                  </a:ext>
                </a:extLst>
              </a:tr>
              <a:tr h="436164">
                <a:tc gridSpan="4">
                  <a:txBody>
                    <a:bodyPr/>
                    <a:lstStyle/>
                    <a:p>
                      <a:r>
                        <a:rPr lang="fr-FR" sz="1600" b="0" dirty="0" smtClean="0">
                          <a:latin typeface="Arial" panose="020B0604020202020204" pitchFamily="34" charset="0"/>
                          <a:cs typeface="Arial" panose="020B0604020202020204" pitchFamily="34" charset="0"/>
                        </a:rPr>
                        <a:t>Bac Pro</a:t>
                      </a:r>
                      <a:r>
                        <a:rPr lang="fr-FR" sz="1600" b="0" baseline="0" dirty="0" smtClean="0">
                          <a:latin typeface="Arial" panose="020B0604020202020204" pitchFamily="34" charset="0"/>
                          <a:cs typeface="Arial" panose="020B0604020202020204" pitchFamily="34" charset="0"/>
                        </a:rPr>
                        <a:t> </a:t>
                      </a:r>
                      <a:r>
                        <a:rPr lang="fr-FR" sz="1600" b="0" dirty="0" smtClean="0">
                          <a:latin typeface="Arial" panose="020B0604020202020204" pitchFamily="34" charset="0"/>
                          <a:cs typeface="Arial" panose="020B0604020202020204" pitchFamily="34" charset="0"/>
                        </a:rPr>
                        <a:t>Interventions sur le Patrimoine Bâti </a:t>
                      </a:r>
                      <a:endParaRPr lang="fr-FR" sz="1600" b="0" dirty="0">
                        <a:latin typeface="Arial" pitchFamily="34" charset="0"/>
                        <a:cs typeface="Arial" pitchFamily="34" charset="0"/>
                      </a:endParaRPr>
                    </a:p>
                  </a:txBody>
                  <a:tcPr/>
                </a:tc>
                <a:tc hMerge="1">
                  <a:txBody>
                    <a:bodyPr/>
                    <a:lstStyle/>
                    <a:p>
                      <a:endParaRPr lang="fr-FR" dirty="0"/>
                    </a:p>
                  </a:txBody>
                  <a:tcPr/>
                </a:tc>
                <a:tc hMerge="1">
                  <a:txBody>
                    <a:bodyPr/>
                    <a:lstStyle/>
                    <a:p>
                      <a:endParaRPr lang="en-GB"/>
                    </a:p>
                  </a:txBody>
                  <a:tcPr/>
                </a:tc>
                <a:tc hMerge="1">
                  <a:txBody>
                    <a:bodyPr/>
                    <a:lstStyle/>
                    <a:p>
                      <a:endParaRPr lang="fr-FR" dirty="0"/>
                    </a:p>
                  </a:txBody>
                  <a:tcPr/>
                </a:tc>
                <a:extLst>
                  <a:ext uri="{0D108BD9-81ED-4DB2-BD59-A6C34878D82A}">
                    <a16:rowId xmlns:a16="http://schemas.microsoft.com/office/drawing/2014/main" val="3300692733"/>
                  </a:ext>
                </a:extLst>
              </a:tr>
              <a:tr h="1264318">
                <a:tc>
                  <a:txBody>
                    <a:bodyPr/>
                    <a:lstStyle/>
                    <a:p>
                      <a:r>
                        <a:rPr lang="fr-FR" sz="1400" dirty="0" smtClean="0">
                          <a:latin typeface="Arial" panose="020B0604020202020204" pitchFamily="34" charset="0"/>
                          <a:cs typeface="Arial" panose="020B0604020202020204" pitchFamily="34" charset="0"/>
                        </a:rPr>
                        <a:t>A : Maçonnerie</a:t>
                      </a:r>
                      <a:endParaRPr lang="fr-FR" sz="1400" dirty="0">
                        <a:latin typeface="Arial" pitchFamily="34" charset="0"/>
                        <a:cs typeface="Arial" pitchFamily="34" charset="0"/>
                      </a:endParaRPr>
                    </a:p>
                  </a:txBody>
                  <a:tcPr/>
                </a:tc>
                <a:tc gridSpan="2">
                  <a:txBody>
                    <a:bodyPr/>
                    <a:lstStyle/>
                    <a:p>
                      <a:r>
                        <a:rPr lang="fr-FR" sz="1400" dirty="0" smtClean="0">
                          <a:latin typeface="Arial" panose="020B0604020202020204" pitchFamily="34" charset="0"/>
                          <a:cs typeface="Arial" panose="020B0604020202020204" pitchFamily="34" charset="0"/>
                        </a:rPr>
                        <a:t>B : Charpente</a:t>
                      </a: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a:latin typeface="Arial" pitchFamily="34" charset="0"/>
                        <a:cs typeface="Arial" pitchFamily="34" charset="0"/>
                      </a:endParaRPr>
                    </a:p>
                  </a:txBody>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C : Couverture </a:t>
                      </a:r>
                    </a:p>
                  </a:txBody>
                  <a:tcPr/>
                </a:tc>
                <a:extLst>
                  <a:ext uri="{0D108BD9-81ED-4DB2-BD59-A6C34878D82A}">
                    <a16:rowId xmlns:a16="http://schemas.microsoft.com/office/drawing/2014/main" val="10006"/>
                  </a:ext>
                </a:extLst>
              </a:tr>
            </a:tbl>
          </a:graphicData>
        </a:graphic>
      </p:graphicFrame>
      <p:pic>
        <p:nvPicPr>
          <p:cNvPr id="8194" name="Picture 2" descr="C:\Users\SOPHIE\OneDrive\Images\charpente.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6578" y="5745086"/>
            <a:ext cx="1769740" cy="98069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SOPHIE\OneDrive\Images\couvreur.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0176" y="5696098"/>
            <a:ext cx="1940403" cy="101022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SOPHIE\OneDrive\Images\mac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0240" y="5738600"/>
            <a:ext cx="1800200" cy="96772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SOPHIE\OneDrive\Images\BAC-AVM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79576" y="3947337"/>
            <a:ext cx="18002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SOPHIE\OneDrive\Images\bat finition.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00689" y="3947338"/>
            <a:ext cx="1769740" cy="101640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Users\SOPHIE\OneDrive\Images\bat  public.jf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00240" y="2276872"/>
            <a:ext cx="1800200" cy="864098"/>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C:\Users\SOPHIE\OneDrive\Images\orgo.jf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87557" y="2260878"/>
            <a:ext cx="1917132" cy="880092"/>
          </a:xfrm>
          <a:prstGeom prst="rect">
            <a:avLst/>
          </a:prstGeom>
          <a:noFill/>
          <a:extLst>
            <a:ext uri="{909E8E84-426E-40DD-AFC4-6F175D3DCCD1}">
              <a14:hiddenFill xmlns:a14="http://schemas.microsoft.com/office/drawing/2010/main">
                <a:solidFill>
                  <a:srgbClr val="FFFFFF"/>
                </a:solidFill>
              </a14:hiddenFill>
            </a:ext>
          </a:extLst>
        </p:spPr>
      </p:pic>
      <p:pic>
        <p:nvPicPr>
          <p:cNvPr id="8201" name="Picture 9" descr="C:\Users\SOPHIE\OneDrive\Images\mettalerie.jf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000175" y="3908644"/>
            <a:ext cx="1940403" cy="991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993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847527" y="836713"/>
          <a:ext cx="8568953" cy="2497209"/>
        </p:xfrm>
        <a:graphic>
          <a:graphicData uri="http://schemas.openxmlformats.org/drawingml/2006/table">
            <a:tbl>
              <a:tblPr firstRow="1" bandRow="1">
                <a:tableStyleId>{5C22544A-7EE6-4342-B048-85BDC9FD1C3A}</a:tableStyleId>
              </a:tblPr>
              <a:tblGrid>
                <a:gridCol w="4321097">
                  <a:extLst>
                    <a:ext uri="{9D8B030D-6E8A-4147-A177-3AD203B41FA5}">
                      <a16:colId xmlns:a16="http://schemas.microsoft.com/office/drawing/2014/main" val="214482475"/>
                    </a:ext>
                  </a:extLst>
                </a:gridCol>
                <a:gridCol w="4247856">
                  <a:extLst>
                    <a:ext uri="{9D8B030D-6E8A-4147-A177-3AD203B41FA5}">
                      <a16:colId xmlns:a16="http://schemas.microsoft.com/office/drawing/2014/main" val="1142222643"/>
                    </a:ext>
                  </a:extLst>
                </a:gridCol>
              </a:tblGrid>
              <a:tr h="531426">
                <a:tc gridSpan="2">
                  <a:txBody>
                    <a:bodyPr/>
                    <a:lstStyle/>
                    <a:p>
                      <a:pPr algn="ctr">
                        <a:defRPr/>
                      </a:pPr>
                      <a:r>
                        <a:rPr lang="fr-FR" sz="2000" b="1" dirty="0" smtClean="0">
                          <a:solidFill>
                            <a:schemeClr val="tx1"/>
                          </a:solidFill>
                          <a:latin typeface="Arial" panose="020B0604020202020204" pitchFamily="34" charset="0"/>
                          <a:cs typeface="Arial" panose="020B0604020202020204" pitchFamily="34" charset="0"/>
                        </a:rPr>
                        <a:t>2de Pro Métiers de la beauté et du bien-être</a:t>
                      </a:r>
                    </a:p>
                  </a:txBody>
                  <a:tcPr/>
                </a:tc>
                <a:tc hMerge="1">
                  <a:txBody>
                    <a:bodyPr/>
                    <a:lstStyle/>
                    <a:p>
                      <a:endParaRPr lang="fr-FR" dirty="0"/>
                    </a:p>
                  </a:txBody>
                  <a:tcPr/>
                </a:tc>
                <a:extLst>
                  <a:ext uri="{0D108BD9-81ED-4DB2-BD59-A6C34878D82A}">
                    <a16:rowId xmlns:a16="http://schemas.microsoft.com/office/drawing/2014/main" val="3507698545"/>
                  </a:ext>
                </a:extLst>
              </a:tr>
              <a:tr h="502743">
                <a:tc>
                  <a:txBody>
                    <a:bodyPr/>
                    <a:lstStyle/>
                    <a:p>
                      <a:pPr>
                        <a:defRPr/>
                      </a:pPr>
                      <a:r>
                        <a:rPr lang="fr-FR" sz="1600" dirty="0" smtClean="0">
                          <a:latin typeface="Arial" panose="020B0604020202020204" pitchFamily="34" charset="0"/>
                          <a:cs typeface="Arial" panose="020B0604020202020204" pitchFamily="34" charset="0"/>
                        </a:rPr>
                        <a:t>Bac Pro</a:t>
                      </a:r>
                      <a:r>
                        <a:rPr lang="fr-FR" sz="1600" b="1" baseline="0" dirty="0" smtClean="0">
                          <a:solidFill>
                            <a:schemeClr val="tx1"/>
                          </a:solidFill>
                          <a:latin typeface="Arial" panose="020B0604020202020204" pitchFamily="34" charset="0"/>
                          <a:cs typeface="Arial" panose="020B0604020202020204" pitchFamily="34" charset="0"/>
                        </a:rPr>
                        <a:t> </a:t>
                      </a:r>
                      <a:r>
                        <a:rPr lang="fr-FR" sz="1600" dirty="0" smtClean="0">
                          <a:latin typeface="Arial" pitchFamily="34" charset="0"/>
                          <a:cs typeface="Arial" pitchFamily="34" charset="0"/>
                        </a:rPr>
                        <a:t>Esthétique</a:t>
                      </a:r>
                      <a:r>
                        <a:rPr lang="fr-FR" sz="1600" baseline="0" dirty="0" smtClean="0">
                          <a:latin typeface="Arial" pitchFamily="34" charset="0"/>
                          <a:cs typeface="Arial" pitchFamily="34" charset="0"/>
                        </a:rPr>
                        <a:t> C</a:t>
                      </a:r>
                      <a:r>
                        <a:rPr lang="fr-FR" sz="1600" dirty="0" smtClean="0">
                          <a:latin typeface="Arial" pitchFamily="34" charset="0"/>
                          <a:cs typeface="Arial" pitchFamily="34" charset="0"/>
                        </a:rPr>
                        <a:t>osmétique Parfumerie</a:t>
                      </a:r>
                      <a:r>
                        <a:rPr lang="en-GB" sz="1600" dirty="0" smtClean="0">
                          <a:latin typeface="Arial" pitchFamily="34" charset="0"/>
                          <a:cs typeface="Arial" pitchFamily="34" charset="0"/>
                        </a:rPr>
                        <a:t>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Coiffure</a:t>
                      </a:r>
                      <a:endParaRPr lang="en-GB" sz="1600" dirty="0" smtClean="0">
                        <a:latin typeface="Arial" pitchFamily="34" charset="0"/>
                        <a:cs typeface="Arial" pitchFamily="34" charset="0"/>
                      </a:endParaRPr>
                    </a:p>
                  </a:txBody>
                  <a:tcPr/>
                </a:tc>
                <a:extLst>
                  <a:ext uri="{0D108BD9-81ED-4DB2-BD59-A6C34878D82A}">
                    <a16:rowId xmlns:a16="http://schemas.microsoft.com/office/drawing/2014/main" val="3892375562"/>
                  </a:ext>
                </a:extLst>
              </a:tr>
              <a:tr h="1270088">
                <a:tc>
                  <a:txBody>
                    <a:bodyPr/>
                    <a:lstStyle/>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extLst>
                  <a:ext uri="{0D108BD9-81ED-4DB2-BD59-A6C34878D82A}">
                    <a16:rowId xmlns:a16="http://schemas.microsoft.com/office/drawing/2014/main" val="4085272418"/>
                  </a:ext>
                </a:extLst>
              </a:tr>
            </a:tbl>
          </a:graphicData>
        </a:graphic>
      </p:graphicFrame>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5" name="Tableau 4"/>
          <p:cNvGraphicFramePr>
            <a:graphicFrameLocks noGrp="1"/>
          </p:cNvGraphicFramePr>
          <p:nvPr>
            <p:extLst/>
          </p:nvPr>
        </p:nvGraphicFramePr>
        <p:xfrm>
          <a:off x="1847527" y="3573017"/>
          <a:ext cx="8568953" cy="3078480"/>
        </p:xfrm>
        <a:graphic>
          <a:graphicData uri="http://schemas.openxmlformats.org/drawingml/2006/table">
            <a:tbl>
              <a:tblPr firstRow="1" bandRow="1">
                <a:tableStyleId>{5C22544A-7EE6-4342-B048-85BDC9FD1C3A}</a:tableStyleId>
              </a:tblPr>
              <a:tblGrid>
                <a:gridCol w="2709841">
                  <a:extLst>
                    <a:ext uri="{9D8B030D-6E8A-4147-A177-3AD203B41FA5}">
                      <a16:colId xmlns:a16="http://schemas.microsoft.com/office/drawing/2014/main" val="214482475"/>
                    </a:ext>
                  </a:extLst>
                </a:gridCol>
                <a:gridCol w="2783079">
                  <a:extLst>
                    <a:ext uri="{9D8B030D-6E8A-4147-A177-3AD203B41FA5}">
                      <a16:colId xmlns:a16="http://schemas.microsoft.com/office/drawing/2014/main" val="1142222643"/>
                    </a:ext>
                  </a:extLst>
                </a:gridCol>
                <a:gridCol w="3076033">
                  <a:extLst>
                    <a:ext uri="{9D8B030D-6E8A-4147-A177-3AD203B41FA5}">
                      <a16:colId xmlns:a16="http://schemas.microsoft.com/office/drawing/2014/main" val="2328750991"/>
                    </a:ext>
                  </a:extLst>
                </a:gridCol>
              </a:tblGrid>
              <a:tr h="576063">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des industries graphiques et de la communication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2000" dirty="0" smtClean="0">
                        <a:solidFill>
                          <a:schemeClr val="tx1"/>
                        </a:solidFill>
                        <a:latin typeface="Arial" panose="020B0604020202020204" pitchFamily="34" charset="0"/>
                        <a:cs typeface="Arial" panose="020B0604020202020204" pitchFamily="34" charset="0"/>
                      </a:endParaRPr>
                    </a:p>
                  </a:txBody>
                  <a:tcPr>
                    <a:solidFill>
                      <a:schemeClr val="accent4"/>
                    </a:solidFill>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30358">
                <a:tc gridSpan="2">
                  <a:txBody>
                    <a:bodyPr/>
                    <a:lstStyle/>
                    <a:p>
                      <a:r>
                        <a:rPr lang="fr-FR" sz="1600" dirty="0" smtClean="0">
                          <a:latin typeface="Arial" panose="020B0604020202020204" pitchFamily="34" charset="0"/>
                          <a:cs typeface="Arial" panose="020B0604020202020204" pitchFamily="34" charset="0"/>
                        </a:rPr>
                        <a:t>Bac Pro Réalisation de Produits Imprimés et </a:t>
                      </a:r>
                      <a:r>
                        <a:rPr lang="fr-FR" sz="1600" dirty="0" err="1" smtClean="0">
                          <a:latin typeface="Arial" panose="020B0604020202020204" pitchFamily="34" charset="0"/>
                          <a:cs typeface="Arial" panose="020B0604020202020204" pitchFamily="34" charset="0"/>
                        </a:rPr>
                        <a:t>Plurimédia</a:t>
                      </a:r>
                      <a:r>
                        <a:rPr lang="fr-FR" sz="1600" dirty="0" smtClean="0">
                          <a:latin typeface="Arial" panose="020B0604020202020204" pitchFamily="34" charset="0"/>
                          <a:cs typeface="Arial" panose="020B0604020202020204" pitchFamily="34" charset="0"/>
                        </a:rPr>
                        <a:t> </a:t>
                      </a:r>
                      <a:endParaRPr lang="fr-FR" sz="1600" dirty="0">
                        <a:latin typeface="Arial" pitchFamily="34" charset="0"/>
                        <a:cs typeface="Arial" pitchFamily="34" charset="0"/>
                      </a:endParaRPr>
                    </a:p>
                  </a:txBody>
                  <a:tcPr>
                    <a:solidFill>
                      <a:schemeClr val="accent4">
                        <a:lumMod val="60000"/>
                        <a:lumOff val="40000"/>
                      </a:schemeClr>
                    </a:solidFill>
                  </a:tcPr>
                </a:tc>
                <a:tc hMerge="1">
                  <a:txBody>
                    <a:bodyPr/>
                    <a:lstStyle/>
                    <a:p>
                      <a:endParaRPr lang="fr-FR" dirty="0"/>
                    </a:p>
                  </a:txBody>
                  <a:tcPr/>
                </a:tc>
                <a:tc>
                  <a:txBody>
                    <a:bodyPr/>
                    <a:lstStyle/>
                    <a:p>
                      <a:r>
                        <a:rPr lang="fr-FR" sz="1600" dirty="0" smtClean="0">
                          <a:latin typeface="Arial" panose="020B0604020202020204" pitchFamily="34" charset="0"/>
                          <a:cs typeface="Arial" panose="020B0604020202020204" pitchFamily="34" charset="0"/>
                        </a:rPr>
                        <a:t>Bac Pro Façonnage de produits imprimés, routage </a:t>
                      </a:r>
                      <a:r>
                        <a:rPr lang="fr-FR" sz="1400" dirty="0" smtClean="0">
                          <a:solidFill>
                            <a:srgbClr val="FF0000"/>
                          </a:solidFill>
                          <a:latin typeface="Arial" panose="020B0604020202020204" pitchFamily="34" charset="0"/>
                          <a:cs typeface="Arial" panose="020B0604020202020204" pitchFamily="34" charset="0"/>
                        </a:rPr>
                        <a:t>hors académie</a:t>
                      </a:r>
                      <a:endParaRPr lang="fr-FR" sz="1400" dirty="0">
                        <a:solidFill>
                          <a:srgbClr val="FF0000"/>
                        </a:solidFill>
                        <a:latin typeface="Arial" pitchFamily="34" charset="0"/>
                        <a:cs typeface="Arial" pitchFamily="34" charset="0"/>
                      </a:endParaRPr>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a:defRPr/>
                      </a:pPr>
                      <a:r>
                        <a:rPr lang="fr-FR" sz="1400" dirty="0" smtClean="0">
                          <a:latin typeface="Arial" panose="020B0604020202020204" pitchFamily="34" charset="0"/>
                          <a:cs typeface="Arial" panose="020B0604020202020204" pitchFamily="34" charset="0"/>
                        </a:rPr>
                        <a:t> A : Productions</a:t>
                      </a:r>
                      <a:r>
                        <a:rPr lang="fr-FR" sz="1400" baseline="0" dirty="0" smtClean="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graphiques</a:t>
                      </a:r>
                    </a:p>
                    <a:p>
                      <a:endParaRPr lang="fr-FR" sz="1400" dirty="0" smtClean="0">
                        <a:latin typeface="Arial" panose="020B0604020202020204" pitchFamily="34" charset="0"/>
                        <a:cs typeface="Arial" panose="020B0604020202020204" pitchFamily="34" charset="0"/>
                      </a:endParaRPr>
                    </a:p>
                    <a:p>
                      <a:endParaRPr lang="fr-FR" sz="1400" dirty="0" smtClean="0">
                        <a:latin typeface="Arial" panose="020B0604020202020204" pitchFamily="34" charset="0"/>
                        <a:cs typeface="Arial" panose="020B0604020202020204" pitchFamily="34" charset="0"/>
                      </a:endParaRPr>
                    </a:p>
                    <a:p>
                      <a:endParaRPr lang="fr-FR" sz="1400" dirty="0">
                        <a:latin typeface="Arial" pitchFamily="34" charset="0"/>
                        <a:cs typeface="Arial" pitchFamily="34" charset="0"/>
                      </a:endParaRPr>
                    </a:p>
                  </a:txBody>
                  <a:tcPr>
                    <a:solidFill>
                      <a:schemeClr val="accent4">
                        <a:lumMod val="20000"/>
                        <a:lumOff val="80000"/>
                      </a:schemeClr>
                    </a:solidFill>
                  </a:tcPr>
                </a:tc>
                <a:tc>
                  <a:txBody>
                    <a:bodyPr/>
                    <a:lstStyle/>
                    <a:p>
                      <a:pPr>
                        <a:defRPr/>
                      </a:pPr>
                      <a:r>
                        <a:rPr lang="fr-FR" sz="1400" dirty="0" smtClean="0">
                          <a:latin typeface="Arial" pitchFamily="34" charset="0"/>
                          <a:cs typeface="Arial" pitchFamily="34" charset="0"/>
                        </a:rPr>
                        <a:t>B :  Productions imprimées</a:t>
                      </a:r>
                    </a:p>
                    <a:p>
                      <a:pPr>
                        <a:defRPr/>
                      </a:pPr>
                      <a:r>
                        <a:rPr lang="fr-FR" sz="1400" dirty="0" smtClean="0">
                          <a:latin typeface="Arial" pitchFamily="34" charset="0"/>
                          <a:cs typeface="Arial" pitchFamily="34" charset="0"/>
                        </a:rPr>
                        <a:t>      </a:t>
                      </a:r>
                    </a:p>
                    <a:p>
                      <a:pPr>
                        <a:defRPr/>
                      </a:pPr>
                      <a:endParaRPr lang="fr-FR" sz="1400" dirty="0" smtClean="0">
                        <a:latin typeface="Arial" pitchFamily="34" charset="0"/>
                        <a:cs typeface="Arial" pitchFamily="34" charset="0"/>
                      </a:endParaRPr>
                    </a:p>
                    <a:p>
                      <a:pPr>
                        <a:defRPr/>
                      </a:pPr>
                      <a:endParaRPr lang="fr-FR" sz="1400" dirty="0" smtClean="0">
                        <a:latin typeface="Arial" pitchFamily="34" charset="0"/>
                        <a:cs typeface="Arial" pitchFamily="34" charset="0"/>
                      </a:endParaRPr>
                    </a:p>
                    <a:p>
                      <a:pPr>
                        <a:defRPr/>
                      </a:pPr>
                      <a:endParaRPr lang="fr-FR" sz="1400" dirty="0" smtClean="0">
                        <a:latin typeface="Arial" pitchFamily="34" charset="0"/>
                        <a:cs typeface="Arial" pitchFamily="34" charset="0"/>
                      </a:endParaRPr>
                    </a:p>
                    <a:p>
                      <a:pPr>
                        <a:defRPr/>
                      </a:pPr>
                      <a:endParaRPr lang="fr-FR" sz="1400" dirty="0" smtClean="0">
                        <a:latin typeface="Arial" pitchFamily="34" charset="0"/>
                        <a:cs typeface="Arial" pitchFamily="34" charset="0"/>
                      </a:endParaRPr>
                    </a:p>
                    <a:p>
                      <a:pPr>
                        <a:defRPr/>
                      </a:pPr>
                      <a:endParaRPr lang="fr-FR" sz="1400" dirty="0" smtClean="0">
                        <a:latin typeface="Arial" pitchFamily="34" charset="0"/>
                        <a:cs typeface="Arial" pitchFamily="34" charset="0"/>
                      </a:endParaRPr>
                    </a:p>
                    <a:p>
                      <a:pPr>
                        <a:defRPr/>
                      </a:pPr>
                      <a:r>
                        <a:rPr lang="fr-FR" sz="1400" dirty="0" smtClean="0">
                          <a:latin typeface="Arial" pitchFamily="34" charset="0"/>
                          <a:cs typeface="Arial" pitchFamily="34" charset="0"/>
                        </a:rPr>
                        <a:t>                                               </a:t>
                      </a:r>
                      <a:endParaRPr lang="fr-FR" sz="1400" dirty="0">
                        <a:latin typeface="Arial" pitchFamily="34" charset="0"/>
                        <a:cs typeface="Arial" pitchFamily="34" charset="0"/>
                      </a:endParaRPr>
                    </a:p>
                  </a:txBody>
                  <a:tcPr>
                    <a:solidFill>
                      <a:schemeClr val="accent4">
                        <a:lumMod val="20000"/>
                        <a:lumOff val="80000"/>
                      </a:schemeClr>
                    </a:solidFill>
                  </a:tcPr>
                </a:tc>
                <a:tc>
                  <a:txBody>
                    <a:bodyPr/>
                    <a:lstStyle/>
                    <a:p>
                      <a:endParaRPr lang="fr-FR" sz="1600" dirty="0">
                        <a:latin typeface="Arial" pitchFamily="34" charset="0"/>
                        <a:cs typeface="Arial" pitchFamily="34" charset="0"/>
                      </a:endParaRPr>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2050" name="Picture 2" descr="C:\Users\SOPHIE\OneDrive\Images\esthétique.jf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3633" y="1916834"/>
            <a:ext cx="2448272" cy="136815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SOPHIE\OneDrive\Images\coiffeur.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4072" y="1947276"/>
            <a:ext cx="2664296" cy="13377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OPHIE\OneDrive\Images\faconnage produits imprimé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0315" y="5206827"/>
            <a:ext cx="2448272" cy="1354891"/>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SOPHIE\OneDrive\Images\graphique.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7569" y="5232479"/>
            <a:ext cx="1958941" cy="130358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SOPHIE\OneDrive\Images\production imprimée.jf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71865" y="5214477"/>
            <a:ext cx="2067149" cy="133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9611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847527" y="836712"/>
          <a:ext cx="8424936" cy="2987040"/>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val="214482475"/>
                    </a:ext>
                  </a:extLst>
                </a:gridCol>
                <a:gridCol w="2664297">
                  <a:extLst>
                    <a:ext uri="{9D8B030D-6E8A-4147-A177-3AD203B41FA5}">
                      <a16:colId xmlns:a16="http://schemas.microsoft.com/office/drawing/2014/main" val="1142222643"/>
                    </a:ext>
                  </a:extLst>
                </a:gridCol>
                <a:gridCol w="2952327">
                  <a:extLst>
                    <a:ext uri="{9D8B030D-6E8A-4147-A177-3AD203B41FA5}">
                      <a16:colId xmlns:a16="http://schemas.microsoft.com/office/drawing/2014/main" val="2328750991"/>
                    </a:ext>
                  </a:extLst>
                </a:gridCol>
              </a:tblGrid>
              <a:tr h="612160">
                <a:tc gridSpan="3">
                  <a:txBody>
                    <a:bodyPr/>
                    <a:lstStyle/>
                    <a:p>
                      <a:pPr algn="ctr">
                        <a:defRPr/>
                      </a:pPr>
                      <a:r>
                        <a:rPr lang="fr-FR" sz="2000" b="1" dirty="0" smtClean="0">
                          <a:solidFill>
                            <a:schemeClr val="tx1"/>
                          </a:solidFill>
                          <a:latin typeface="Arial" panose="020B0604020202020204" pitchFamily="34" charset="0"/>
                          <a:cs typeface="Arial" panose="020B0604020202020204" pitchFamily="34" charset="0"/>
                        </a:rPr>
                        <a:t>2de Pro Métiers de la gestion administrative, </a:t>
                      </a:r>
                    </a:p>
                    <a:p>
                      <a:pPr algn="ctr">
                        <a:defRPr/>
                      </a:pPr>
                      <a:r>
                        <a:rPr lang="fr-FR" sz="2000" b="1" dirty="0" smtClean="0">
                          <a:solidFill>
                            <a:schemeClr val="tx1"/>
                          </a:solidFill>
                          <a:latin typeface="Arial" panose="020B0604020202020204" pitchFamily="34" charset="0"/>
                          <a:cs typeface="Arial" panose="020B0604020202020204" pitchFamily="34" charset="0"/>
                        </a:rPr>
                        <a:t>du transport et de la logistique</a:t>
                      </a:r>
                      <a:endParaRPr lang="fr-FR" sz="2000" dirty="0" smtClean="0">
                        <a:latin typeface="Arial" panose="020B0604020202020204" pitchFamily="34" charset="0"/>
                        <a:cs typeface="Arial" panose="020B0604020202020204" pitchFamily="34" charset="0"/>
                      </a:endParaRP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53859">
                <a:tc>
                  <a:txBody>
                    <a:bodyPr/>
                    <a:lstStyle/>
                    <a:p>
                      <a:r>
                        <a:rPr lang="fr-FR" sz="1600" dirty="0" smtClean="0">
                          <a:latin typeface="Arial" panose="020B0604020202020204" pitchFamily="34" charset="0"/>
                          <a:cs typeface="Arial" panose="020B0604020202020204" pitchFamily="34" charset="0"/>
                        </a:rPr>
                        <a:t>Bac Pro Assistance à la Gestion</a:t>
                      </a:r>
                      <a:r>
                        <a:rPr lang="fr-FR" sz="1600" baseline="0" dirty="0" smtClean="0">
                          <a:latin typeface="Arial" panose="020B0604020202020204" pitchFamily="34" charset="0"/>
                          <a:cs typeface="Arial" panose="020B0604020202020204" pitchFamily="34" charset="0"/>
                        </a:rPr>
                        <a:t> des Organisations</a:t>
                      </a:r>
                    </a:p>
                    <a:p>
                      <a:r>
                        <a:rPr lang="fr-FR" sz="1600" dirty="0" smtClean="0">
                          <a:latin typeface="Arial" panose="020B0604020202020204" pitchFamily="34" charset="0"/>
                          <a:cs typeface="Arial" panose="020B0604020202020204" pitchFamily="34" charset="0"/>
                        </a:rPr>
                        <a:t> et de leurs Activités</a:t>
                      </a:r>
                      <a:endParaRPr lang="fr-FR" sz="1600" dirty="0"/>
                    </a:p>
                  </a:txBody>
                  <a:tcPr/>
                </a:tc>
                <a:tc>
                  <a:txBody>
                    <a:bodyPr/>
                    <a:lstStyle/>
                    <a:p>
                      <a:r>
                        <a:rPr lang="fr-FR" sz="1600" dirty="0" smtClean="0">
                          <a:latin typeface="Arial" panose="020B0604020202020204" pitchFamily="34" charset="0"/>
                          <a:cs typeface="Arial" panose="020B0604020202020204" pitchFamily="34" charset="0"/>
                        </a:rPr>
                        <a:t>Bac Pro Logistique </a:t>
                      </a:r>
                      <a:endParaRPr lang="fr-FR" sz="1600" dirty="0"/>
                    </a:p>
                  </a:txBody>
                  <a:tcPr/>
                </a:tc>
                <a:tc>
                  <a:txBody>
                    <a:bodyPr/>
                    <a:lstStyle/>
                    <a:p>
                      <a:r>
                        <a:rPr lang="fr-FR" sz="1600" dirty="0" smtClean="0">
                          <a:latin typeface="Arial" panose="020B0604020202020204" pitchFamily="34" charset="0"/>
                          <a:cs typeface="Arial" panose="020B0604020202020204" pitchFamily="34" charset="0"/>
                        </a:rPr>
                        <a:t>Bac Pro Organisation de Transport de Marchandises</a:t>
                      </a:r>
                      <a:endParaRPr lang="fr-FR" sz="1600" dirty="0"/>
                    </a:p>
                  </a:txBody>
                  <a:tcPr/>
                </a:tc>
                <a:extLst>
                  <a:ext uri="{0D108BD9-81ED-4DB2-BD59-A6C34878D82A}">
                    <a16:rowId xmlns:a16="http://schemas.microsoft.com/office/drawing/2014/main" val="3892375562"/>
                  </a:ext>
                </a:extLst>
              </a:tr>
              <a:tr h="1399222">
                <a:tc>
                  <a:txBody>
                    <a:bodyPr/>
                    <a:lstStyle/>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4085272418"/>
                  </a:ext>
                </a:extLst>
              </a:tr>
            </a:tbl>
          </a:graphicData>
        </a:graphic>
      </p:graphicFrame>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91544" y="2300184"/>
            <a:ext cx="2448272" cy="1114688"/>
          </a:xfrm>
          <a:prstGeom prst="rect">
            <a:avLst/>
          </a:prstGeom>
        </p:spPr>
      </p:pic>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5" name="Tableau 4"/>
          <p:cNvGraphicFramePr>
            <a:graphicFrameLocks noGrp="1"/>
          </p:cNvGraphicFramePr>
          <p:nvPr>
            <p:extLst/>
          </p:nvPr>
        </p:nvGraphicFramePr>
        <p:xfrm>
          <a:off x="1847527" y="3858121"/>
          <a:ext cx="8424936" cy="2754051"/>
        </p:xfrm>
        <a:graphic>
          <a:graphicData uri="http://schemas.openxmlformats.org/drawingml/2006/table">
            <a:tbl>
              <a:tblPr firstRow="1" bandRow="1">
                <a:tableStyleId>{5C22544A-7EE6-4342-B048-85BDC9FD1C3A}</a:tableStyleId>
              </a:tblPr>
              <a:tblGrid>
                <a:gridCol w="2232249">
                  <a:extLst>
                    <a:ext uri="{9D8B030D-6E8A-4147-A177-3AD203B41FA5}">
                      <a16:colId xmlns:a16="http://schemas.microsoft.com/office/drawing/2014/main" val="214482475"/>
                    </a:ext>
                  </a:extLst>
                </a:gridCol>
                <a:gridCol w="2869088">
                  <a:extLst>
                    <a:ext uri="{9D8B030D-6E8A-4147-A177-3AD203B41FA5}">
                      <a16:colId xmlns:a16="http://schemas.microsoft.com/office/drawing/2014/main" val="1142222643"/>
                    </a:ext>
                  </a:extLst>
                </a:gridCol>
                <a:gridCol w="3323599">
                  <a:extLst>
                    <a:ext uri="{9D8B030D-6E8A-4147-A177-3AD203B41FA5}">
                      <a16:colId xmlns:a16="http://schemas.microsoft.com/office/drawing/2014/main" val="2328750991"/>
                    </a:ext>
                  </a:extLst>
                </a:gridCol>
              </a:tblGrid>
              <a:tr h="578992">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 la relation client</a:t>
                      </a:r>
                      <a:endParaRPr lang="fr-FR" sz="2000" dirty="0" smtClean="0">
                        <a:solidFill>
                          <a:schemeClr val="tx1"/>
                        </a:solidFill>
                        <a:latin typeface="Arial" panose="020B0604020202020204" pitchFamily="34" charset="0"/>
                        <a:cs typeface="Arial" panose="020B0604020202020204" pitchFamily="34" charset="0"/>
                      </a:endParaRPr>
                    </a:p>
                  </a:txBody>
                  <a:tcPr>
                    <a:solidFill>
                      <a:schemeClr val="accent4"/>
                    </a:solidFill>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30358">
                <a:tc gridSpan="2">
                  <a:txBody>
                    <a:bodyPr/>
                    <a:lstStyle/>
                    <a:p>
                      <a:r>
                        <a:rPr lang="fr-FR" sz="1600" dirty="0" smtClean="0">
                          <a:latin typeface="Arial" panose="020B0604020202020204" pitchFamily="34" charset="0"/>
                          <a:cs typeface="Arial" panose="020B0604020202020204" pitchFamily="34" charset="0"/>
                        </a:rPr>
                        <a:t>Bac Pro Métiers du commerce et de la vente</a:t>
                      </a:r>
                      <a:endParaRPr lang="fr-FR" sz="1600" dirty="0"/>
                    </a:p>
                  </a:txBody>
                  <a:tcPr>
                    <a:solidFill>
                      <a:schemeClr val="accent4">
                        <a:lumMod val="60000"/>
                        <a:lumOff val="40000"/>
                      </a:schemeClr>
                    </a:solidFill>
                  </a:tcPr>
                </a:tc>
                <a:tc hMerge="1">
                  <a:txBody>
                    <a:bodyPr/>
                    <a:lstStyle/>
                    <a:p>
                      <a:endParaRPr lang="fr-FR" dirty="0"/>
                    </a:p>
                  </a:txBody>
                  <a:tcPr/>
                </a:tc>
                <a:tc>
                  <a:txBody>
                    <a:bodyPr/>
                    <a:lstStyle/>
                    <a:p>
                      <a:r>
                        <a:rPr lang="fr-FR" sz="1600" dirty="0" smtClean="0">
                          <a:latin typeface="Arial" panose="020B0604020202020204" pitchFamily="34" charset="0"/>
                          <a:cs typeface="Arial" panose="020B0604020202020204" pitchFamily="34" charset="0"/>
                        </a:rPr>
                        <a:t>Bac Pro Métiers de l’accueil</a:t>
                      </a:r>
                      <a:endParaRPr lang="fr-FR" sz="1600" dirty="0"/>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a:defRPr/>
                      </a:pPr>
                      <a:r>
                        <a:rPr lang="fr-FR" sz="1400" dirty="0" smtClean="0">
                          <a:latin typeface="Arial" panose="020B0604020202020204" pitchFamily="34" charset="0"/>
                          <a:cs typeface="Arial" panose="020B0604020202020204" pitchFamily="34" charset="0"/>
                        </a:rPr>
                        <a:t> A :</a:t>
                      </a:r>
                      <a:r>
                        <a:rPr lang="fr-FR" sz="1400" baseline="0" dirty="0" smtClean="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Animation et gestion                  </a:t>
                      </a:r>
                    </a:p>
                    <a:p>
                      <a:pPr>
                        <a:defRPr/>
                      </a:pPr>
                      <a:r>
                        <a:rPr lang="fr-FR" sz="1400" dirty="0" smtClean="0">
                          <a:latin typeface="Arial" panose="020B0604020202020204" pitchFamily="34" charset="0"/>
                          <a:cs typeface="Arial" panose="020B0604020202020204" pitchFamily="34" charset="0"/>
                        </a:rPr>
                        <a:t>de l’espace commerciale</a:t>
                      </a:r>
                      <a:endParaRPr lang="fr-FR" sz="1400" dirty="0" smtClean="0"/>
                    </a:p>
                    <a:p>
                      <a:endParaRPr lang="fr-FR" sz="1400" dirty="0" smtClean="0"/>
                    </a:p>
                    <a:p>
                      <a:endParaRPr lang="fr-FR" sz="1400" dirty="0" smtClean="0"/>
                    </a:p>
                    <a:p>
                      <a:endParaRPr lang="fr-FR" sz="1400" dirty="0" smtClean="0"/>
                    </a:p>
                    <a:p>
                      <a:endParaRPr lang="fr-FR" sz="1400" dirty="0"/>
                    </a:p>
                  </a:txBody>
                  <a:tcPr>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Arial" panose="020B0604020202020204" pitchFamily="34" charset="0"/>
                          <a:cs typeface="Arial" panose="020B0604020202020204" pitchFamily="34" charset="0"/>
                        </a:rPr>
                        <a:t>B : Prospection-clientèle et valorisation de l’offre commerciale</a:t>
                      </a:r>
                    </a:p>
                    <a:p>
                      <a:pPr>
                        <a:defRPr/>
                      </a:pPr>
                      <a:endParaRPr lang="fr-FR" sz="1400" dirty="0" smtClean="0">
                        <a:latin typeface="Arial" panose="020B0604020202020204" pitchFamily="34" charset="0"/>
                        <a:cs typeface="Arial" panose="020B0604020202020204" pitchFamily="34" charset="0"/>
                      </a:endParaRPr>
                    </a:p>
                    <a:p>
                      <a:pPr>
                        <a:defRPr/>
                      </a:pPr>
                      <a:r>
                        <a:rPr lang="fr-FR" sz="1400" dirty="0" smtClean="0">
                          <a:latin typeface="Arial" panose="020B0604020202020204" pitchFamily="34" charset="0"/>
                          <a:cs typeface="Arial" panose="020B0604020202020204" pitchFamily="34" charset="0"/>
                        </a:rPr>
                        <a:t>                                                     </a:t>
                      </a:r>
                      <a:endParaRPr lang="fr-FR" sz="1400" dirty="0"/>
                    </a:p>
                  </a:txBody>
                  <a:tcPr>
                    <a:solidFill>
                      <a:schemeClr val="accent4">
                        <a:lumMod val="20000"/>
                        <a:lumOff val="80000"/>
                      </a:schemeClr>
                    </a:solidFill>
                  </a:tcPr>
                </a:tc>
                <a:tc>
                  <a:txBody>
                    <a:bodyPr/>
                    <a:lstStyle/>
                    <a:p>
                      <a:endParaRPr lang="fr-FR" sz="1400" dirty="0"/>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2393" y="2300184"/>
            <a:ext cx="2343727" cy="1107257"/>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80176" y="2271328"/>
            <a:ext cx="2304256" cy="1136113"/>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63552" y="5503055"/>
            <a:ext cx="1729230" cy="1109117"/>
          </a:xfrm>
          <a:prstGeom prst="rect">
            <a:avLst/>
          </a:prstGeom>
        </p:spPr>
      </p:pic>
      <p:pic>
        <p:nvPicPr>
          <p:cNvPr id="9" name="Imag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1824" y="5531599"/>
            <a:ext cx="1872208" cy="1054071"/>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52184" y="5229200"/>
            <a:ext cx="1944216" cy="1215220"/>
          </a:xfrm>
          <a:prstGeom prst="rect">
            <a:avLst/>
          </a:prstGeom>
        </p:spPr>
      </p:pic>
    </p:spTree>
    <p:extLst>
      <p:ext uri="{BB962C8B-B14F-4D97-AF65-F5344CB8AC3E}">
        <p14:creationId xmlns:p14="http://schemas.microsoft.com/office/powerpoint/2010/main" val="2519255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graphicFrame>
        <p:nvGraphicFramePr>
          <p:cNvPr id="5" name="Tableau 4"/>
          <p:cNvGraphicFramePr>
            <a:graphicFrameLocks noGrp="1"/>
          </p:cNvGraphicFramePr>
          <p:nvPr>
            <p:extLst/>
          </p:nvPr>
        </p:nvGraphicFramePr>
        <p:xfrm>
          <a:off x="1847527" y="3858121"/>
          <a:ext cx="8424936" cy="2924861"/>
        </p:xfrm>
        <a:graphic>
          <a:graphicData uri="http://schemas.openxmlformats.org/drawingml/2006/table">
            <a:tbl>
              <a:tblPr firstRow="1" bandRow="1">
                <a:tableStyleId>{5C22544A-7EE6-4342-B048-85BDC9FD1C3A}</a:tableStyleId>
              </a:tblPr>
              <a:tblGrid>
                <a:gridCol w="2232249">
                  <a:extLst>
                    <a:ext uri="{9D8B030D-6E8A-4147-A177-3AD203B41FA5}">
                      <a16:colId xmlns:a16="http://schemas.microsoft.com/office/drawing/2014/main" val="214482475"/>
                    </a:ext>
                  </a:extLst>
                </a:gridCol>
                <a:gridCol w="2869088">
                  <a:extLst>
                    <a:ext uri="{9D8B030D-6E8A-4147-A177-3AD203B41FA5}">
                      <a16:colId xmlns:a16="http://schemas.microsoft.com/office/drawing/2014/main" val="1142222643"/>
                    </a:ext>
                  </a:extLst>
                </a:gridCol>
                <a:gridCol w="3323599">
                  <a:extLst>
                    <a:ext uri="{9D8B030D-6E8A-4147-A177-3AD203B41FA5}">
                      <a16:colId xmlns:a16="http://schemas.microsoft.com/office/drawing/2014/main" val="2328750991"/>
                    </a:ext>
                  </a:extLst>
                </a:gridCol>
              </a:tblGrid>
              <a:tr h="578992">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des études et de la modélisation numérique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du bâtiment</a:t>
                      </a:r>
                    </a:p>
                  </a:txBody>
                  <a:tcPr>
                    <a:solidFill>
                      <a:schemeClr val="accent4"/>
                    </a:solidFill>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507698545"/>
                  </a:ext>
                </a:extLst>
              </a:tr>
              <a:tr h="530358">
                <a:tc gridSpan="2">
                  <a:txBody>
                    <a:bodyPr/>
                    <a:lstStyle/>
                    <a:p>
                      <a:r>
                        <a:rPr lang="fr-FR" sz="1600" dirty="0" smtClean="0">
                          <a:latin typeface="Arial" panose="020B0604020202020204" pitchFamily="34" charset="0"/>
                          <a:cs typeface="Arial" panose="020B0604020202020204" pitchFamily="34" charset="0"/>
                        </a:rPr>
                        <a:t>Bac Pro Technicien d’Etudes du Bâtiment </a:t>
                      </a:r>
                      <a:endParaRPr lang="fr-FR" sz="1600" dirty="0"/>
                    </a:p>
                  </a:txBody>
                  <a:tcPr>
                    <a:solidFill>
                      <a:schemeClr val="accent4">
                        <a:lumMod val="60000"/>
                        <a:lumOff val="40000"/>
                      </a:schemeClr>
                    </a:solidFill>
                  </a:tcPr>
                </a:tc>
                <a:tc hMerge="1">
                  <a:txBody>
                    <a:bodyPr/>
                    <a:lstStyle/>
                    <a:p>
                      <a:endParaRPr lang="fr-FR" dirty="0"/>
                    </a:p>
                  </a:txBody>
                  <a:tcPr/>
                </a:tc>
                <a:tc>
                  <a:txBody>
                    <a:bodyPr/>
                    <a:lstStyle/>
                    <a:p>
                      <a:r>
                        <a:rPr lang="fr-FR" sz="1600" dirty="0" smtClean="0">
                          <a:latin typeface="Arial" panose="020B0604020202020204" pitchFamily="34" charset="0"/>
                          <a:cs typeface="Arial" panose="020B0604020202020204" pitchFamily="34" charset="0"/>
                        </a:rPr>
                        <a:t>Bac Pro Technicien Géomètre</a:t>
                      </a:r>
                      <a:r>
                        <a:rPr lang="fr-FR" sz="1600" baseline="0" dirty="0" smtClean="0">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Topographe</a:t>
                      </a:r>
                      <a:endParaRPr lang="fr-FR" sz="1600" dirty="0"/>
                    </a:p>
                  </a:txBody>
                  <a:tcPr>
                    <a:solidFill>
                      <a:schemeClr val="accent4">
                        <a:lumMod val="60000"/>
                        <a:lumOff val="40000"/>
                      </a:schemeClr>
                    </a:solidFill>
                  </a:tcPr>
                </a:tc>
                <a:extLst>
                  <a:ext uri="{0D108BD9-81ED-4DB2-BD59-A6C34878D82A}">
                    <a16:rowId xmlns:a16="http://schemas.microsoft.com/office/drawing/2014/main" val="3892375562"/>
                  </a:ext>
                </a:extLst>
              </a:tr>
              <a:tr h="1644701">
                <a:tc>
                  <a:txBody>
                    <a:bodyPr/>
                    <a:lstStyle/>
                    <a:p>
                      <a:pPr>
                        <a:defRPr/>
                      </a:pPr>
                      <a:r>
                        <a:rPr lang="fr-FR" sz="1400" dirty="0" smtClean="0">
                          <a:latin typeface="Arial" panose="020B0604020202020204" pitchFamily="34" charset="0"/>
                          <a:cs typeface="Arial" panose="020B0604020202020204" pitchFamily="34" charset="0"/>
                        </a:rPr>
                        <a:t> A  : Etudes et économie </a:t>
                      </a:r>
                      <a:endParaRPr lang="fr-FR" sz="1400" dirty="0" smtClean="0"/>
                    </a:p>
                    <a:p>
                      <a:endParaRPr lang="fr-FR" sz="1400" dirty="0" smtClean="0"/>
                    </a:p>
                    <a:p>
                      <a:endParaRPr lang="fr-FR" sz="1400" dirty="0" smtClean="0"/>
                    </a:p>
                    <a:p>
                      <a:endParaRPr lang="fr-FR" sz="1400" dirty="0"/>
                    </a:p>
                  </a:txBody>
                  <a:tcPr>
                    <a:solidFill>
                      <a:schemeClr val="accent4">
                        <a:lumMod val="20000"/>
                        <a:lumOff val="80000"/>
                      </a:schemeClr>
                    </a:solidFill>
                  </a:tcPr>
                </a:tc>
                <a:tc>
                  <a:txBody>
                    <a:bodyPr/>
                    <a:lstStyle/>
                    <a:p>
                      <a:pPr>
                        <a:defRPr/>
                      </a:pPr>
                      <a:r>
                        <a:rPr lang="fr-FR" sz="1400" dirty="0" smtClean="0">
                          <a:latin typeface="Arial" pitchFamily="34" charset="0"/>
                          <a:cs typeface="Arial" pitchFamily="34" charset="0"/>
                        </a:rPr>
                        <a:t>B : Assistant en architecture</a:t>
                      </a:r>
                    </a:p>
                    <a:p>
                      <a:pPr>
                        <a:defRPr/>
                      </a:pPr>
                      <a:r>
                        <a:rPr lang="fr-FR" sz="1400" dirty="0" smtClean="0">
                          <a:latin typeface="Arial" pitchFamily="34" charset="0"/>
                          <a:cs typeface="Arial" pitchFamily="34" charset="0"/>
                        </a:rPr>
                        <a:t>                                                     </a:t>
                      </a:r>
                      <a:endParaRPr lang="fr-FR" sz="1400" dirty="0"/>
                    </a:p>
                  </a:txBody>
                  <a:tcPr>
                    <a:solidFill>
                      <a:schemeClr val="accent4">
                        <a:lumMod val="20000"/>
                        <a:lumOff val="80000"/>
                      </a:schemeClr>
                    </a:solidFill>
                  </a:tcPr>
                </a:tc>
                <a:tc>
                  <a:txBody>
                    <a:bodyPr/>
                    <a:lstStyle/>
                    <a:p>
                      <a:endParaRPr lang="fr-FR" dirty="0"/>
                    </a:p>
                  </a:txBody>
                  <a:tcPr>
                    <a:solidFill>
                      <a:schemeClr val="accent4">
                        <a:lumMod val="20000"/>
                        <a:lumOff val="80000"/>
                      </a:schemeClr>
                    </a:solidFill>
                  </a:tcPr>
                </a:tc>
                <a:extLst>
                  <a:ext uri="{0D108BD9-81ED-4DB2-BD59-A6C34878D82A}">
                    <a16:rowId xmlns:a16="http://schemas.microsoft.com/office/drawing/2014/main" val="4085272418"/>
                  </a:ext>
                </a:extLst>
              </a:tr>
            </a:tbl>
          </a:graphicData>
        </a:graphic>
      </p:graphicFrame>
      <p:pic>
        <p:nvPicPr>
          <p:cNvPr id="9218" name="Picture 2" descr="C:\Users\SOPHIE\OneDrive\Images\géométre.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4" y="5301208"/>
            <a:ext cx="2343158" cy="131216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SOPHIE\OneDrive\Images\archite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9817" y="5428445"/>
            <a:ext cx="2029979" cy="118493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SOPHIE\OneDrive\Images\études batiment.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1546" y="5428446"/>
            <a:ext cx="1944215" cy="118493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au 7"/>
          <p:cNvGraphicFramePr>
            <a:graphicFrameLocks noGrp="1"/>
          </p:cNvGraphicFramePr>
          <p:nvPr>
            <p:extLst/>
          </p:nvPr>
        </p:nvGraphicFramePr>
        <p:xfrm>
          <a:off x="1847527" y="836712"/>
          <a:ext cx="8424936" cy="2654320"/>
        </p:xfrm>
        <a:graphic>
          <a:graphicData uri="http://schemas.openxmlformats.org/drawingml/2006/table">
            <a:tbl>
              <a:tblPr firstRow="1" bandRow="1">
                <a:tableStyleId>{5C22544A-7EE6-4342-B048-85BDC9FD1C3A}</a:tableStyleId>
              </a:tblPr>
              <a:tblGrid>
                <a:gridCol w="2106234">
                  <a:extLst>
                    <a:ext uri="{9D8B030D-6E8A-4147-A177-3AD203B41FA5}">
                      <a16:colId xmlns:a16="http://schemas.microsoft.com/office/drawing/2014/main" val="214482475"/>
                    </a:ext>
                  </a:extLst>
                </a:gridCol>
                <a:gridCol w="2106234">
                  <a:extLst>
                    <a:ext uri="{9D8B030D-6E8A-4147-A177-3AD203B41FA5}">
                      <a16:colId xmlns:a16="http://schemas.microsoft.com/office/drawing/2014/main" val="1142222643"/>
                    </a:ext>
                  </a:extLst>
                </a:gridCol>
                <a:gridCol w="2106234">
                  <a:extLst>
                    <a:ext uri="{9D8B030D-6E8A-4147-A177-3AD203B41FA5}">
                      <a16:colId xmlns:a16="http://schemas.microsoft.com/office/drawing/2014/main" val="2328750991"/>
                    </a:ext>
                  </a:extLst>
                </a:gridCol>
                <a:gridCol w="2106234">
                  <a:extLst>
                    <a:ext uri="{9D8B030D-6E8A-4147-A177-3AD203B41FA5}">
                      <a16:colId xmlns:a16="http://schemas.microsoft.com/office/drawing/2014/main" val="3982721466"/>
                    </a:ext>
                  </a:extLst>
                </a:gridCol>
              </a:tblGrid>
              <a:tr h="612160">
                <a:tc gridSpan="4">
                  <a:txBody>
                    <a:bodyPr/>
                    <a:lstStyle/>
                    <a:p>
                      <a:pPr algn="ctr">
                        <a:defRPr/>
                      </a:pPr>
                      <a:r>
                        <a:rPr lang="fr-FR" sz="2000" b="1" dirty="0" smtClean="0">
                          <a:solidFill>
                            <a:schemeClr val="tx1"/>
                          </a:solidFill>
                          <a:latin typeface="Arial" panose="020B0604020202020204" pitchFamily="34" charset="0"/>
                          <a:cs typeface="Arial" panose="020B0604020202020204" pitchFamily="34" charset="0"/>
                        </a:rPr>
                        <a:t>2de Pro Métiers de l’aéronautique</a:t>
                      </a:r>
                      <a:endParaRPr lang="fr-FR" sz="2000" dirty="0" smtClean="0">
                        <a:latin typeface="Arial" panose="020B0604020202020204" pitchFamily="34" charset="0"/>
                        <a:cs typeface="Arial" panose="020B0604020202020204" pitchFamily="34" charset="0"/>
                      </a:endParaRPr>
                    </a:p>
                  </a:txBody>
                  <a:tcPr/>
                </a:tc>
                <a:tc hMerge="1">
                  <a:txBody>
                    <a:bodyPr/>
                    <a:lstStyle/>
                    <a:p>
                      <a:endParaRPr lang="fr-FR" dirty="0"/>
                    </a:p>
                  </a:txBody>
                  <a:tcPr/>
                </a:tc>
                <a:tc hMerge="1">
                  <a:txBody>
                    <a:bodyPr/>
                    <a:lstStyle/>
                    <a:p>
                      <a:endParaRPr lang="fr-FR" dirty="0"/>
                    </a:p>
                  </a:txBody>
                  <a:tcPr/>
                </a:tc>
                <a:tc hMerge="1">
                  <a:txBody>
                    <a:bodyPr/>
                    <a:lstStyle/>
                    <a:p>
                      <a:pPr algn="ctr">
                        <a:defRPr/>
                      </a:pPr>
                      <a:endParaRPr lang="fr-FR" sz="18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07698545"/>
                  </a:ext>
                </a:extLst>
              </a:tr>
              <a:tr h="553859">
                <a:tc>
                  <a:txBody>
                    <a:bodyPr/>
                    <a:lstStyle/>
                    <a:p>
                      <a:r>
                        <a:rPr lang="fr-FR" sz="1600" dirty="0" smtClean="0">
                          <a:latin typeface="Arial" panose="020B0604020202020204" pitchFamily="34" charset="0"/>
                          <a:cs typeface="Arial" panose="020B0604020202020204" pitchFamily="34" charset="0"/>
                        </a:rPr>
                        <a:t>Bac Pro </a:t>
                      </a:r>
                      <a:r>
                        <a:rPr lang="fr-FR" sz="1600" dirty="0" smtClean="0">
                          <a:solidFill>
                            <a:schemeClr val="tx1"/>
                          </a:solidFill>
                          <a:latin typeface="Arial" panose="020B0604020202020204" pitchFamily="34" charset="0"/>
                          <a:cs typeface="Arial" panose="020B0604020202020204" pitchFamily="34" charset="0"/>
                        </a:rPr>
                        <a:t>Avionique</a:t>
                      </a:r>
                      <a:endParaRPr lang="fr-FR" sz="1600" dirty="0">
                        <a:solidFill>
                          <a:schemeClr val="tx1"/>
                        </a:solidFill>
                      </a:endParaRPr>
                    </a:p>
                  </a:txBody>
                  <a:tcPr/>
                </a:tc>
                <a:tc>
                  <a:txBody>
                    <a:bodyPr/>
                    <a:lstStyle/>
                    <a:p>
                      <a:r>
                        <a:rPr lang="fr-FR" sz="1600" dirty="0" smtClean="0">
                          <a:latin typeface="Arial" panose="020B0604020202020204" pitchFamily="34" charset="0"/>
                          <a:cs typeface="Arial" panose="020B0604020202020204" pitchFamily="34" charset="0"/>
                        </a:rPr>
                        <a:t>Bac Pro Structure</a:t>
                      </a:r>
                      <a:endParaRPr lang="fr-FR" sz="1600" dirty="0"/>
                    </a:p>
                  </a:txBody>
                  <a:tcPr/>
                </a:tc>
                <a:tc>
                  <a:txBody>
                    <a:bodyPr/>
                    <a:lstStyle/>
                    <a:p>
                      <a:r>
                        <a:rPr lang="fr-FR" sz="1600" dirty="0" smtClean="0">
                          <a:latin typeface="Arial" panose="020B0604020202020204" pitchFamily="34" charset="0"/>
                          <a:cs typeface="Arial" panose="020B0604020202020204" pitchFamily="34" charset="0"/>
                        </a:rPr>
                        <a:t>Bac Pro Système </a:t>
                      </a:r>
                      <a:endParaRPr lang="fr-FR" sz="1600" dirty="0"/>
                    </a:p>
                  </a:txBody>
                  <a:tcPr/>
                </a:tc>
                <a:tc>
                  <a:txBody>
                    <a:bodyPr/>
                    <a:lstStyle/>
                    <a:p>
                      <a:r>
                        <a:rPr lang="fr-FR" sz="1600" dirty="0" smtClean="0">
                          <a:latin typeface="Arial" panose="020B0604020202020204" pitchFamily="34" charset="0"/>
                          <a:cs typeface="Arial" panose="020B0604020202020204" pitchFamily="34" charset="0"/>
                        </a:rPr>
                        <a:t>Bac Pro Aviation Générale </a:t>
                      </a:r>
                      <a:r>
                        <a:rPr lang="fr-FR" sz="1200" dirty="0" smtClean="0">
                          <a:solidFill>
                            <a:srgbClr val="FF0000"/>
                          </a:solidFill>
                          <a:latin typeface="Arial" panose="020B0604020202020204" pitchFamily="34" charset="0"/>
                          <a:cs typeface="Arial" panose="020B0604020202020204" pitchFamily="34" charset="0"/>
                        </a:rPr>
                        <a:t>hors académie</a:t>
                      </a:r>
                      <a:endParaRPr lang="fr-FR" sz="120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92375562"/>
                  </a:ext>
                </a:extLst>
              </a:tr>
              <a:tr h="1399222">
                <a:tc>
                  <a:txBody>
                    <a:bodyPr/>
                    <a:lstStyle/>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4085272418"/>
                  </a:ext>
                </a:extLst>
              </a:tr>
            </a:tbl>
          </a:graphicData>
        </a:graphic>
      </p:graphicFrame>
      <p:pic>
        <p:nvPicPr>
          <p:cNvPr id="9" name="Picture 6" descr="C:\Users\SOPHIE\OneDrive\Images\48965-bac-pro-ag-presenatation-3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6240" y="2076197"/>
            <a:ext cx="1918852" cy="133054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SOPHIE\OneDrive\Images\aero structure.jf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07769" y="2098453"/>
            <a:ext cx="1999457" cy="13305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C:\Users\SOPHIE\OneDrive\Images\avioniqu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51802" y="2097872"/>
            <a:ext cx="1911950" cy="133113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51242" y="2100214"/>
            <a:ext cx="1960982" cy="1306532"/>
          </a:xfrm>
          <a:prstGeom prst="rect">
            <a:avLst/>
          </a:prstGeom>
        </p:spPr>
      </p:pic>
    </p:spTree>
    <p:extLst>
      <p:ext uri="{BB962C8B-B14F-4D97-AF65-F5344CB8AC3E}">
        <p14:creationId xmlns:p14="http://schemas.microsoft.com/office/powerpoint/2010/main" val="2948517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A77AB1-019A-02FB-96D6-0CB516BAA503}"/>
              </a:ext>
            </a:extLst>
          </p:cNvPr>
          <p:cNvSpPr>
            <a:spLocks noGrp="1"/>
          </p:cNvSpPr>
          <p:nvPr>
            <p:ph type="ctrTitle"/>
          </p:nvPr>
        </p:nvSpPr>
        <p:spPr/>
        <p:txBody>
          <a:bodyPr/>
          <a:lstStyle/>
          <a:p>
            <a:r>
              <a:rPr lang="fr-FR" dirty="0"/>
              <a:t>La voie générale et technologique</a:t>
            </a:r>
          </a:p>
        </p:txBody>
      </p:sp>
    </p:spTree>
    <p:extLst>
      <p:ext uri="{BB962C8B-B14F-4D97-AF65-F5344CB8AC3E}">
        <p14:creationId xmlns:p14="http://schemas.microsoft.com/office/powerpoint/2010/main" val="6727200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919536" y="980729"/>
          <a:ext cx="8557190" cy="2844721"/>
        </p:xfrm>
        <a:graphic>
          <a:graphicData uri="http://schemas.openxmlformats.org/drawingml/2006/table">
            <a:tbl>
              <a:tblPr firstRow="1" bandRow="1">
                <a:tableStyleId>{5C22544A-7EE6-4342-B048-85BDC9FD1C3A}</a:tableStyleId>
              </a:tblPr>
              <a:tblGrid>
                <a:gridCol w="3024336">
                  <a:extLst>
                    <a:ext uri="{9D8B030D-6E8A-4147-A177-3AD203B41FA5}">
                      <a16:colId xmlns:a16="http://schemas.microsoft.com/office/drawing/2014/main" val="134434377"/>
                    </a:ext>
                  </a:extLst>
                </a:gridCol>
                <a:gridCol w="2880320">
                  <a:extLst>
                    <a:ext uri="{9D8B030D-6E8A-4147-A177-3AD203B41FA5}">
                      <a16:colId xmlns:a16="http://schemas.microsoft.com/office/drawing/2014/main" val="2419233396"/>
                    </a:ext>
                  </a:extLst>
                </a:gridCol>
                <a:gridCol w="2652534">
                  <a:extLst>
                    <a:ext uri="{9D8B030D-6E8A-4147-A177-3AD203B41FA5}">
                      <a16:colId xmlns:a16="http://schemas.microsoft.com/office/drawing/2014/main" val="20003"/>
                    </a:ext>
                  </a:extLst>
                </a:gridCol>
              </a:tblGrid>
              <a:tr h="511267">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chemeClr val="tx1"/>
                          </a:solidFill>
                          <a:latin typeface="Arial" panose="020B0604020202020204" pitchFamily="34" charset="0"/>
                          <a:cs typeface="Arial" panose="020B0604020202020204" pitchFamily="34" charset="0"/>
                        </a:rPr>
                        <a:t>2de Pro Métiers du bois</a:t>
                      </a:r>
                    </a:p>
                  </a:txBody>
                  <a:tcPr/>
                </a:tc>
                <a:tc hMerge="1">
                  <a:txBody>
                    <a:bodyPr/>
                    <a:lstStyle/>
                    <a:p>
                      <a:endParaRPr lang="fr-FR" dirty="0"/>
                    </a:p>
                  </a:txBody>
                  <a:tcPr/>
                </a:tc>
                <a:tc hMerge="1">
                  <a:txBody>
                    <a:bodyPr/>
                    <a:lstStyle/>
                    <a:p>
                      <a:pPr>
                        <a:defRPr/>
                      </a:pPr>
                      <a:endParaRPr lang="fr-FR" sz="1800" b="1" dirty="0" smtClean="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94285329"/>
                  </a:ext>
                </a:extLst>
              </a:tr>
              <a:tr h="10109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Bac Pro Technicien Menuisier</a:t>
                      </a:r>
                      <a:r>
                        <a:rPr lang="fr-FR" sz="1600" baseline="0" dirty="0" smtClean="0">
                          <a:latin typeface="Arial" panose="020B0604020202020204" pitchFamily="34" charset="0"/>
                          <a:cs typeface="Arial" panose="020B0604020202020204" pitchFamily="34" charset="0"/>
                        </a:rPr>
                        <a:t> A</a:t>
                      </a:r>
                      <a:r>
                        <a:rPr lang="fr-FR" sz="1600" dirty="0" smtClean="0">
                          <a:latin typeface="Arial" panose="020B0604020202020204" pitchFamily="34" charset="0"/>
                          <a:cs typeface="Arial" panose="020B0604020202020204" pitchFamily="34" charset="0"/>
                        </a:rPr>
                        <a:t>genceur</a:t>
                      </a:r>
                      <a:endParaRPr lang="en-GB" sz="1600" dirty="0" smtClean="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itchFamily="34" charset="0"/>
                          <a:cs typeface="Arial" pitchFamily="34" charset="0"/>
                        </a:rPr>
                        <a:t>Bac Pro Technicien de Fabrication Bois et Matériaux Associés</a:t>
                      </a:r>
                      <a:endParaRPr lang="en-GB" sz="1600" dirty="0" smtClean="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Arial" pitchFamily="34" charset="0"/>
                          <a:cs typeface="Arial" pitchFamily="34" charset="0"/>
                        </a:rPr>
                        <a:t>Bac Pro Étude et Réalisation d’Agencement</a:t>
                      </a:r>
                      <a:endParaRPr lang="en-GB" sz="1600" dirty="0" smtClean="0">
                        <a:latin typeface="Arial" pitchFamily="34" charset="0"/>
                        <a:cs typeface="Arial" pitchFamily="34" charset="0"/>
                      </a:endParaRPr>
                    </a:p>
                  </a:txBody>
                  <a:tcPr/>
                </a:tc>
                <a:extLst>
                  <a:ext uri="{0D108BD9-81ED-4DB2-BD59-A6C34878D82A}">
                    <a16:rowId xmlns:a16="http://schemas.microsoft.com/office/drawing/2014/main" val="2897492526"/>
                  </a:ext>
                </a:extLst>
              </a:tr>
              <a:tr h="1322502">
                <a:tc>
                  <a:txBody>
                    <a:bodyPr/>
                    <a:lstStyle/>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1599328640"/>
                  </a:ext>
                </a:extLst>
              </a:tr>
            </a:tbl>
          </a:graphicData>
        </a:graphic>
      </p:graphicFrame>
      <p:pic>
        <p:nvPicPr>
          <p:cNvPr id="3" name="Picture 6" descr="C:\Users\SOPHIE\OneDrive\Images\menuisier agenceyr.jf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7609" y="2568089"/>
            <a:ext cx="1756417" cy="125736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SOPHIE\OneDrive\Images\bois matétiaux associé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5920" y="2579529"/>
            <a:ext cx="1944216" cy="125736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SOPHIE\OneDrive\Images\études réalisation agen.jf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2374" y="2579529"/>
            <a:ext cx="1800200" cy="1257361"/>
          </a:xfrm>
          <a:prstGeom prst="rect">
            <a:avLst/>
          </a:prstGeom>
          <a:noFill/>
          <a:extLst>
            <a:ext uri="{909E8E84-426E-40DD-AFC4-6F175D3DCCD1}">
              <a14:hiddenFill xmlns:a14="http://schemas.microsoft.com/office/drawing/2010/main">
                <a:solidFill>
                  <a:srgbClr val="FFFFFF"/>
                </a:solidFill>
              </a14:hiddenFill>
            </a:ext>
          </a:extLst>
        </p:spPr>
      </p:pic>
      <p:sp>
        <p:nvSpPr>
          <p:cNvPr id="12" name="CustomShape 1">
            <a:extLst>
              <a:ext uri="{FF2B5EF4-FFF2-40B4-BE49-F238E27FC236}">
                <a16:creationId xmlns:a16="http://schemas.microsoft.com/office/drawing/2014/main" id="{AC506795-69BB-424D-B66C-C63A84D99A42}"/>
              </a:ext>
            </a:extLst>
          </p:cNvPr>
          <p:cNvSpPr/>
          <p:nvPr/>
        </p:nvSpPr>
        <p:spPr>
          <a:xfrm>
            <a:off x="1524000" y="51480"/>
            <a:ext cx="9123120" cy="7002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r>
              <a:rPr lang="fr-FR" sz="4000" b="1" spc="-1" dirty="0">
                <a:solidFill>
                  <a:srgbClr val="FF0000"/>
                </a:solidFill>
                <a:latin typeface="Arial Rounded MT Bold"/>
                <a:ea typeface="DejaVu Sans"/>
              </a:rPr>
              <a:t>Familles de métiers</a:t>
            </a:r>
            <a:endParaRPr lang="fr-FR" sz="4000" spc="-1" dirty="0">
              <a:latin typeface="Arial"/>
            </a:endParaRPr>
          </a:p>
        </p:txBody>
      </p:sp>
      <p:sp>
        <p:nvSpPr>
          <p:cNvPr id="8" name="CustomShape 1">
            <a:extLst>
              <a:ext uri="{FF2B5EF4-FFF2-40B4-BE49-F238E27FC236}">
                <a16:creationId xmlns:a16="http://schemas.microsoft.com/office/drawing/2014/main" id="{AC506795-69BB-424D-B66C-C63A84D99A42}"/>
              </a:ext>
            </a:extLst>
          </p:cNvPr>
          <p:cNvSpPr/>
          <p:nvPr/>
        </p:nvSpPr>
        <p:spPr>
          <a:xfrm>
            <a:off x="1415480" y="4509120"/>
            <a:ext cx="9123120" cy="1564296"/>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b">
            <a:noAutofit/>
          </a:bodyPr>
          <a:lstStyle/>
          <a:p>
            <a:pPr algn="ctr">
              <a:lnSpc>
                <a:spcPct val="76000"/>
              </a:lnSpc>
            </a:pPr>
            <a:endParaRPr lang="fr-FR" sz="4000" spc="-1" dirty="0">
              <a:solidFill>
                <a:srgbClr val="C00000"/>
              </a:solidFill>
              <a:latin typeface="Arial"/>
            </a:endParaRPr>
          </a:p>
        </p:txBody>
      </p:sp>
    </p:spTree>
    <p:extLst>
      <p:ext uri="{BB962C8B-B14F-4D97-AF65-F5344CB8AC3E}">
        <p14:creationId xmlns:p14="http://schemas.microsoft.com/office/powerpoint/2010/main" val="1903058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1EDC38-E255-4325-B521-5007DA2AA434}"/>
              </a:ext>
            </a:extLst>
          </p:cNvPr>
          <p:cNvSpPr>
            <a:spLocks noGrp="1"/>
          </p:cNvSpPr>
          <p:nvPr>
            <p:ph type="title"/>
          </p:nvPr>
        </p:nvSpPr>
        <p:spPr>
          <a:xfrm>
            <a:off x="1020422" y="468001"/>
            <a:ext cx="11171583" cy="1371600"/>
          </a:xfrm>
        </p:spPr>
        <p:txBody>
          <a:bodyPr>
            <a:normAutofit fontScale="90000"/>
          </a:bodyPr>
          <a:lstStyle/>
          <a:p>
            <a:pPr algn="ctr"/>
            <a:r>
              <a:rPr lang="fr-FR" b="1" dirty="0"/>
              <a:t>Certains bac professionnels restent </a:t>
            </a:r>
            <a:br>
              <a:rPr lang="fr-FR" b="1" dirty="0"/>
            </a:br>
            <a:r>
              <a:rPr lang="fr-FR" b="1" dirty="0"/>
              <a:t>hors familles de métiers</a:t>
            </a:r>
          </a:p>
        </p:txBody>
      </p:sp>
      <p:sp>
        <p:nvSpPr>
          <p:cNvPr id="6" name="Rectangle 5"/>
          <p:cNvSpPr/>
          <p:nvPr/>
        </p:nvSpPr>
        <p:spPr>
          <a:xfrm>
            <a:off x="703423" y="1568729"/>
            <a:ext cx="11070344" cy="4585871"/>
          </a:xfrm>
          <a:prstGeom prst="rect">
            <a:avLst/>
          </a:prstGeom>
        </p:spPr>
        <p:txBody>
          <a:bodyPr wrap="square">
            <a:spAutoFit/>
          </a:bodyPr>
          <a:lstStyle/>
          <a:p>
            <a:r>
              <a:rPr lang="fr-FR" sz="2000" dirty="0"/>
              <a:t>	</a:t>
            </a:r>
            <a:endParaRPr lang="fr-FR" sz="2800" dirty="0"/>
          </a:p>
          <a:p>
            <a:pPr>
              <a:buFont typeface="Wingdings" panose="05000000000000000000" pitchFamily="2" charset="2"/>
              <a:buChar char="Ø"/>
            </a:pPr>
            <a:r>
              <a:rPr lang="fr-FR" sz="2800" dirty="0"/>
              <a:t>Exemples :</a:t>
            </a:r>
          </a:p>
          <a:p>
            <a:pPr>
              <a:buFont typeface="Wingdings" panose="05000000000000000000" pitchFamily="2" charset="2"/>
              <a:buChar char="Ø"/>
            </a:pPr>
            <a:endParaRPr lang="fr-FR" sz="2800" dirty="0"/>
          </a:p>
          <a:p>
            <a:pPr lvl="1">
              <a:buFont typeface="Wingdings" panose="05000000000000000000" pitchFamily="2" charset="2"/>
              <a:buChar char="q"/>
            </a:pPr>
            <a:r>
              <a:rPr lang="fr-FR" sz="2800" b="1" dirty="0"/>
              <a:t>Le bac pro artisanat et métiers d’art : communication visuelle pluri-média</a:t>
            </a:r>
            <a:endParaRPr lang="fr-FR" sz="2800" dirty="0"/>
          </a:p>
          <a:p>
            <a:pPr lvl="1">
              <a:buFont typeface="Wingdings" panose="05000000000000000000" pitchFamily="2" charset="2"/>
              <a:buChar char="q"/>
            </a:pPr>
            <a:r>
              <a:rPr lang="fr-FR" sz="2800" b="1" dirty="0"/>
              <a:t>Le bac pro animation- enfance et personnes âgées</a:t>
            </a:r>
            <a:endParaRPr lang="fr-FR" sz="2800" dirty="0"/>
          </a:p>
          <a:p>
            <a:pPr lvl="1">
              <a:buFont typeface="Wingdings" panose="05000000000000000000" pitchFamily="2" charset="2"/>
              <a:buChar char="q"/>
            </a:pPr>
            <a:r>
              <a:rPr lang="fr-FR" sz="2800" b="1" dirty="0"/>
              <a:t>Le bac pro Métiers de la sécurité</a:t>
            </a:r>
          </a:p>
          <a:p>
            <a:pPr lvl="1">
              <a:buFont typeface="Wingdings" panose="05000000000000000000" pitchFamily="2" charset="2"/>
              <a:buChar char="q"/>
            </a:pPr>
            <a:r>
              <a:rPr lang="fr-FR" sz="2800" b="1" dirty="0"/>
              <a:t>Le bac pro Accompagnement, soins et services à la personne</a:t>
            </a:r>
          </a:p>
          <a:p>
            <a:pPr lvl="1">
              <a:buFont typeface="Wingdings" panose="05000000000000000000" pitchFamily="2" charset="2"/>
              <a:buChar char="q"/>
            </a:pPr>
            <a:endParaRPr lang="fr-FR" sz="2800" b="1" dirty="0"/>
          </a:p>
          <a:p>
            <a:pPr lvl="1"/>
            <a:r>
              <a:rPr lang="fr-FR" sz="2800" b="1" dirty="0"/>
              <a:t>Etc.</a:t>
            </a:r>
          </a:p>
          <a:p>
            <a:pPr lvl="1">
              <a:buFont typeface="Wingdings" panose="05000000000000000000" pitchFamily="2" charset="2"/>
              <a:buChar char="q"/>
            </a:pPr>
            <a:endParaRPr lang="fr-FR" sz="2000" dirty="0"/>
          </a:p>
        </p:txBody>
      </p:sp>
    </p:spTree>
    <p:extLst>
      <p:ext uri="{BB962C8B-B14F-4D97-AF65-F5344CB8AC3E}">
        <p14:creationId xmlns:p14="http://schemas.microsoft.com/office/powerpoint/2010/main" val="22753801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E829DF-5DB0-47B6-841C-38623F921C66}"/>
              </a:ext>
            </a:extLst>
          </p:cNvPr>
          <p:cNvSpPr>
            <a:spLocks noGrp="1"/>
          </p:cNvSpPr>
          <p:nvPr>
            <p:ph type="title"/>
          </p:nvPr>
        </p:nvSpPr>
        <p:spPr>
          <a:xfrm>
            <a:off x="1066800" y="642594"/>
            <a:ext cx="10058400" cy="1938992"/>
          </a:xfrm>
        </p:spPr>
        <p:txBody>
          <a:bodyPr>
            <a:noAutofit/>
          </a:bodyPr>
          <a:lstStyle/>
          <a:p>
            <a:pPr algn="ctr"/>
            <a:r>
              <a:rPr lang="fr-FR" sz="4000" b="1" dirty="0">
                <a:solidFill>
                  <a:schemeClr val="tx1"/>
                </a:solidFill>
              </a:rPr>
              <a:t>Après un diplôme de la voie professionnelle, je peux continuer mes études si j’ai un bon dossier et que je suis motivé(e).</a:t>
            </a:r>
            <a:endParaRPr lang="fr-FR" sz="4000" dirty="0">
              <a:solidFill>
                <a:schemeClr val="tx1"/>
              </a:solidFill>
            </a:endParaRPr>
          </a:p>
        </p:txBody>
      </p:sp>
      <p:sp>
        <p:nvSpPr>
          <p:cNvPr id="6" name="Flèche : droite 5">
            <a:extLst>
              <a:ext uri="{FF2B5EF4-FFF2-40B4-BE49-F238E27FC236}">
                <a16:creationId xmlns:a16="http://schemas.microsoft.com/office/drawing/2014/main" id="{E56FDC5C-84D6-4D4B-96DB-2782E91B7D3B}"/>
              </a:ext>
            </a:extLst>
          </p:cNvPr>
          <p:cNvSpPr/>
          <p:nvPr/>
        </p:nvSpPr>
        <p:spPr>
          <a:xfrm>
            <a:off x="2173585" y="3429000"/>
            <a:ext cx="768627" cy="481810"/>
          </a:xfrm>
          <a:prstGeom prst="righ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1BBB7765-DC52-45C4-893C-8DCB1A6EE4C6}"/>
              </a:ext>
            </a:extLst>
          </p:cNvPr>
          <p:cNvSpPr txBox="1"/>
          <p:nvPr/>
        </p:nvSpPr>
        <p:spPr>
          <a:xfrm>
            <a:off x="4237499" y="2875722"/>
            <a:ext cx="3198432" cy="1631216"/>
          </a:xfrm>
          <a:prstGeom prst="rect">
            <a:avLst/>
          </a:prstGeom>
          <a:noFill/>
        </p:spPr>
        <p:txBody>
          <a:bodyPr wrap="square" rtlCol="0">
            <a:spAutoFit/>
          </a:bodyPr>
          <a:lstStyle/>
          <a:p>
            <a:pPr algn="ctr"/>
            <a:r>
              <a:rPr lang="fr-FR" sz="2000" b="1" dirty="0"/>
              <a:t>Après un Bac Professionnel, je peux poursuivre mes études en </a:t>
            </a:r>
            <a:r>
              <a:rPr lang="fr-FR" sz="2000" b="1" dirty="0">
                <a:solidFill>
                  <a:srgbClr val="FF0000"/>
                </a:solidFill>
              </a:rPr>
              <a:t>BTS</a:t>
            </a:r>
            <a:r>
              <a:rPr lang="fr-FR" sz="2000" b="1" dirty="0"/>
              <a:t> par exemple (BAC + 2 ans) </a:t>
            </a:r>
          </a:p>
        </p:txBody>
      </p:sp>
    </p:spTree>
    <p:extLst>
      <p:ext uri="{BB962C8B-B14F-4D97-AF65-F5344CB8AC3E}">
        <p14:creationId xmlns:p14="http://schemas.microsoft.com/office/powerpoint/2010/main" val="26248028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D391B5-50D4-F995-9211-BC84BB74C3FD}"/>
              </a:ext>
            </a:extLst>
          </p:cNvPr>
          <p:cNvSpPr>
            <a:spLocks noGrp="1"/>
          </p:cNvSpPr>
          <p:nvPr>
            <p:ph type="title"/>
          </p:nvPr>
        </p:nvSpPr>
        <p:spPr>
          <a:xfrm>
            <a:off x="1066800" y="627024"/>
            <a:ext cx="10058400" cy="1280161"/>
          </a:xfrm>
        </p:spPr>
        <p:txBody>
          <a:bodyPr>
            <a:normAutofit fontScale="90000"/>
          </a:bodyPr>
          <a:lstStyle/>
          <a:p>
            <a:pPr algn="ctr"/>
            <a:r>
              <a:rPr lang="fr-FR" sz="4800" dirty="0"/>
              <a:t/>
            </a:r>
            <a:br>
              <a:rPr lang="fr-FR" sz="4800" dirty="0"/>
            </a:br>
            <a:r>
              <a:rPr lang="fr-FR" sz="4800" dirty="0"/>
              <a:t>Pour construire son projet en voie professionnelle, il faut :</a:t>
            </a:r>
            <a:br>
              <a:rPr lang="fr-FR" sz="4800" dirty="0"/>
            </a:br>
            <a:endParaRPr lang="fr-FR" dirty="0"/>
          </a:p>
        </p:txBody>
      </p:sp>
      <p:sp>
        <p:nvSpPr>
          <p:cNvPr id="3" name="Espace réservé du contenu 2">
            <a:extLst>
              <a:ext uri="{FF2B5EF4-FFF2-40B4-BE49-F238E27FC236}">
                <a16:creationId xmlns:a16="http://schemas.microsoft.com/office/drawing/2014/main" id="{A15298B9-3CD0-1D24-6897-AC92FD9BDEAB}"/>
              </a:ext>
            </a:extLst>
          </p:cNvPr>
          <p:cNvSpPr>
            <a:spLocks noGrp="1"/>
          </p:cNvSpPr>
          <p:nvPr>
            <p:ph idx="1"/>
          </p:nvPr>
        </p:nvSpPr>
        <p:spPr>
          <a:xfrm>
            <a:off x="1066800" y="2031274"/>
            <a:ext cx="10058400" cy="3931920"/>
          </a:xfrm>
        </p:spPr>
        <p:txBody>
          <a:bodyPr/>
          <a:lstStyle/>
          <a:p>
            <a:pPr>
              <a:buFont typeface="Wingdings" panose="05000000000000000000" pitchFamily="2" charset="2"/>
              <a:buChar char="Ø"/>
            </a:pPr>
            <a:r>
              <a:rPr lang="fr-FR" sz="2500" b="1" dirty="0">
                <a:solidFill>
                  <a:srgbClr val="C00000"/>
                </a:solidFill>
              </a:rPr>
              <a:t>Bien réfléchir dès le 1</a:t>
            </a:r>
            <a:r>
              <a:rPr lang="fr-FR" sz="2500" b="1" baseline="30000" dirty="0">
                <a:solidFill>
                  <a:srgbClr val="C00000"/>
                </a:solidFill>
              </a:rPr>
              <a:t>er</a:t>
            </a:r>
            <a:r>
              <a:rPr lang="fr-FR" sz="2500" b="1" dirty="0">
                <a:solidFill>
                  <a:srgbClr val="C00000"/>
                </a:solidFill>
              </a:rPr>
              <a:t> trimestre au domaine ou métier qui nous intéresse et faire un choix qui nous plaît</a:t>
            </a:r>
          </a:p>
          <a:p>
            <a:pPr marL="0" indent="0">
              <a:buNone/>
            </a:pPr>
            <a:endParaRPr lang="fr-FR" dirty="0"/>
          </a:p>
          <a:p>
            <a:pPr>
              <a:buFont typeface="Wingdings" panose="05000000000000000000" pitchFamily="2" charset="2"/>
              <a:buChar char="Ø"/>
            </a:pPr>
            <a:r>
              <a:rPr lang="fr-FR" sz="2500" b="1" dirty="0">
                <a:solidFill>
                  <a:srgbClr val="C00000"/>
                </a:solidFill>
              </a:rPr>
              <a:t>Identifier les établissements qui proposent la formation</a:t>
            </a:r>
            <a:r>
              <a:rPr lang="fr-FR" sz="2500" dirty="0"/>
              <a:t>. Parfois, il faut partir un peu loin de chez soi, prendre le train pour aller par exemple à Tarbes et choisir l’internat. </a:t>
            </a:r>
          </a:p>
        </p:txBody>
      </p:sp>
      <p:sp>
        <p:nvSpPr>
          <p:cNvPr id="4" name="Ellipse 3">
            <a:extLst>
              <a:ext uri="{FF2B5EF4-FFF2-40B4-BE49-F238E27FC236}">
                <a16:creationId xmlns:a16="http://schemas.microsoft.com/office/drawing/2014/main" id="{9FE76973-44B9-9266-A74F-199F2B868EFD}"/>
              </a:ext>
            </a:extLst>
          </p:cNvPr>
          <p:cNvSpPr/>
          <p:nvPr/>
        </p:nvSpPr>
        <p:spPr>
          <a:xfrm>
            <a:off x="849092" y="4735287"/>
            <a:ext cx="5120639"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500" b="1" dirty="0">
                <a:solidFill>
                  <a:schemeClr val="tx1">
                    <a:lumMod val="75000"/>
                    <a:lumOff val="25000"/>
                  </a:schemeClr>
                </a:solidFill>
              </a:rPr>
              <a:t>Aller aux portes ouvertes</a:t>
            </a:r>
          </a:p>
        </p:txBody>
      </p:sp>
      <p:sp>
        <p:nvSpPr>
          <p:cNvPr id="5" name="Ellipse 4">
            <a:extLst>
              <a:ext uri="{FF2B5EF4-FFF2-40B4-BE49-F238E27FC236}">
                <a16:creationId xmlns:a16="http://schemas.microsoft.com/office/drawing/2014/main" id="{02D24E2E-D9C8-5365-E964-4DAEC04121C5}"/>
              </a:ext>
            </a:extLst>
          </p:cNvPr>
          <p:cNvSpPr/>
          <p:nvPr/>
        </p:nvSpPr>
        <p:spPr>
          <a:xfrm>
            <a:off x="5688875" y="4735295"/>
            <a:ext cx="5334000" cy="107115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500" b="1" dirty="0">
                <a:solidFill>
                  <a:schemeClr val="tx1">
                    <a:lumMod val="75000"/>
                    <a:lumOff val="25000"/>
                  </a:schemeClr>
                </a:solidFill>
              </a:rPr>
              <a:t>Faire des mini-stages pour découvrir l’établissement et la formation</a:t>
            </a:r>
          </a:p>
        </p:txBody>
      </p:sp>
    </p:spTree>
    <p:extLst>
      <p:ext uri="{BB962C8B-B14F-4D97-AF65-F5344CB8AC3E}">
        <p14:creationId xmlns:p14="http://schemas.microsoft.com/office/powerpoint/2010/main" val="11282160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p:cNvSpPr txBox="1">
            <a:spLocks noGrp="1"/>
          </p:cNvSpPr>
          <p:nvPr>
            <p:ph type="body" idx="4294967295"/>
          </p:nvPr>
        </p:nvSpPr>
        <p:spPr>
          <a:xfrm>
            <a:off x="1981200" y="1070999"/>
            <a:ext cx="8228880" cy="4510440"/>
          </a:xfrm>
        </p:spPr>
        <p:txBody>
          <a:bodyPr vert="horz" lIns="90000" tIns="45000" rIns="90000" bIns="45000">
            <a:normAutofit/>
          </a:bodyPr>
          <a:lstStyle/>
          <a:p>
            <a:pPr lvl="0" algn="ctr"/>
            <a:r>
              <a:rPr lang="en-US" sz="4000">
                <a:latin typeface="Trebuchet MS" pitchFamily="34"/>
              </a:rPr>
              <a:t>A quel moment faudra-t-il</a:t>
            </a:r>
          </a:p>
          <a:p>
            <a:pPr lvl="0" algn="ctr"/>
            <a:endParaRPr lang="en-US" sz="4000">
              <a:latin typeface="Trebuchet MS" pitchFamily="34"/>
            </a:endParaRPr>
          </a:p>
          <a:p>
            <a:pPr lvl="0" algn="ctr"/>
            <a:r>
              <a:rPr lang="en-US" sz="4000">
                <a:latin typeface="Trebuchet MS" pitchFamily="34"/>
              </a:rPr>
              <a:t>choisir son orientation?</a:t>
            </a:r>
          </a:p>
        </p:txBody>
      </p:sp>
    </p:spTree>
    <p:extLst>
      <p:ext uri="{BB962C8B-B14F-4D97-AF65-F5344CB8AC3E}">
        <p14:creationId xmlns:p14="http://schemas.microsoft.com/office/powerpoint/2010/main" val="826161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Class="entr"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p:nvPr/>
        </p:nvSpPr>
        <p:spPr>
          <a:xfrm>
            <a:off x="1981559" y="2852641"/>
            <a:ext cx="8228880" cy="3581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B1CBE9"/>
              </a:gs>
              <a:gs pos="100000">
                <a:srgbClr val="92B9E3"/>
              </a:gs>
            </a:gsLst>
            <a:lin ang="5400000"/>
          </a:gradFill>
          <a:ln w="6480">
            <a:solidFill>
              <a:srgbClr val="5B9BD5"/>
            </a:solidFill>
            <a:prstDash val="solid"/>
            <a:miter/>
          </a:ln>
        </p:spPr>
        <p:txBody>
          <a:bodyPr vert="horz" wrap="square" lIns="90000" tIns="45000" rIns="90000" bIns="45000" anchor="ctr" anchorCtr="0" compatLnSpc="0">
            <a:noAutofit/>
          </a:bodyPr>
          <a:lstStyle/>
          <a:p>
            <a:pPr hangingPunct="0"/>
            <a:endParaRPr lang="fr-FR">
              <a:latin typeface="Arial" pitchFamily="18"/>
              <a:ea typeface="Microsoft YaHei" pitchFamily="2"/>
              <a:cs typeface="Arial" pitchFamily="2"/>
            </a:endParaRPr>
          </a:p>
        </p:txBody>
      </p:sp>
      <p:sp>
        <p:nvSpPr>
          <p:cNvPr id="3" name="Text Box 9"/>
          <p:cNvSpPr/>
          <p:nvPr/>
        </p:nvSpPr>
        <p:spPr>
          <a:xfrm>
            <a:off x="1524000" y="335521"/>
            <a:ext cx="9143640" cy="10652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2160" tIns="46080" rIns="92160" bIns="46080" anchor="b" anchorCtr="0" compatLnSpc="0">
            <a:spAutoFit/>
          </a:bodyPr>
          <a:lstStyle/>
          <a:p>
            <a:pPr algn="ctr">
              <a:lnSpc>
                <a:spcPct val="76000"/>
              </a:lnSpc>
              <a:tabLst>
                <a:tab pos="0" algn="l"/>
                <a:tab pos="447840" algn="l"/>
                <a:tab pos="896759" algn="l"/>
                <a:tab pos="1346040" algn="l"/>
                <a:tab pos="1795320" algn="l"/>
                <a:tab pos="2244600" algn="l"/>
                <a:tab pos="2693880" algn="l"/>
                <a:tab pos="3143159" algn="l"/>
                <a:tab pos="3592440" algn="l"/>
                <a:tab pos="4041719" algn="l"/>
                <a:tab pos="4491000" algn="l"/>
                <a:tab pos="4940280" algn="l"/>
                <a:tab pos="5389560" algn="l"/>
                <a:tab pos="5838840" algn="l"/>
                <a:tab pos="6288120" algn="l"/>
                <a:tab pos="6737400" algn="l"/>
                <a:tab pos="7186679" algn="l"/>
                <a:tab pos="7635960" algn="l"/>
                <a:tab pos="8085240" algn="l"/>
                <a:tab pos="8534520" algn="l"/>
                <a:tab pos="8983800" algn="l"/>
                <a:tab pos="9410760" algn="l"/>
                <a:tab pos="10134720" algn="l"/>
              </a:tabLst>
            </a:pPr>
            <a:r>
              <a:rPr lang="fr-FR" sz="4200" b="1">
                <a:solidFill>
                  <a:srgbClr val="000000"/>
                </a:solidFill>
                <a:latin typeface="Arial Rounded MT Bold" pitchFamily="34"/>
                <a:ea typeface="Microsoft YaHei" pitchFamily="2"/>
                <a:cs typeface="Lucida Sans Unicode" pitchFamily="34"/>
              </a:rPr>
              <a:t>Calendrier de l’orientation en Troisième</a:t>
            </a:r>
          </a:p>
        </p:txBody>
      </p:sp>
      <p:sp>
        <p:nvSpPr>
          <p:cNvPr id="4" name="ZoneTexte 4"/>
          <p:cNvSpPr/>
          <p:nvPr/>
        </p:nvSpPr>
        <p:spPr>
          <a:xfrm>
            <a:off x="2460720" y="3013200"/>
            <a:ext cx="7448760" cy="318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algn="ctr"/>
            <a:endParaRPr lang="fr-FR" sz="2000" b="1">
              <a:solidFill>
                <a:srgbClr val="000000"/>
              </a:solidFill>
              <a:latin typeface="Arial" pitchFamily="34"/>
              <a:ea typeface="Microsoft YaHei" pitchFamily="2"/>
              <a:cs typeface="Arial" pitchFamily="34"/>
            </a:endParaRPr>
          </a:p>
          <a:p>
            <a:pPr algn="just"/>
            <a:r>
              <a:rPr lang="fr-FR" sz="1500" b="1">
                <a:solidFill>
                  <a:srgbClr val="000000"/>
                </a:solidFill>
                <a:latin typeface="Arial" pitchFamily="34"/>
                <a:ea typeface="Microsoft YaHei" pitchFamily="2"/>
                <a:cs typeface="Arial" pitchFamily="34"/>
              </a:rPr>
              <a:t>- </a:t>
            </a:r>
            <a:r>
              <a:rPr lang="fr-FR" sz="1400" b="1">
                <a:solidFill>
                  <a:srgbClr val="000000"/>
                </a:solidFill>
                <a:latin typeface="Arial" pitchFamily="34"/>
                <a:ea typeface="Microsoft YaHei" pitchFamily="2"/>
                <a:cs typeface="Arial" pitchFamily="34"/>
              </a:rPr>
              <a:t>Réflexion sur soi : </a:t>
            </a:r>
            <a:r>
              <a:rPr lang="fr-FR" sz="1400">
                <a:solidFill>
                  <a:srgbClr val="000000"/>
                </a:solidFill>
                <a:latin typeface="Arial" pitchFamily="34"/>
                <a:ea typeface="Microsoft YaHei" pitchFamily="2"/>
                <a:cs typeface="Arial" pitchFamily="34"/>
              </a:rPr>
              <a:t>s'informer sur les formations et métiers,</a:t>
            </a:r>
            <a:r>
              <a:rPr lang="fr-FR" sz="1400" b="1">
                <a:solidFill>
                  <a:srgbClr val="000000"/>
                </a:solidFill>
                <a:latin typeface="Arial" pitchFamily="34"/>
                <a:ea typeface="Microsoft YaHei" pitchFamily="2"/>
                <a:cs typeface="Arial" pitchFamily="34"/>
              </a:rPr>
              <a:t> </a:t>
            </a:r>
            <a:r>
              <a:rPr lang="fr-FR" sz="1400">
                <a:solidFill>
                  <a:srgbClr val="000000"/>
                </a:solidFill>
                <a:latin typeface="Arial" pitchFamily="34"/>
                <a:ea typeface="Microsoft YaHei" pitchFamily="2"/>
                <a:cs typeface="Arial" pitchFamily="34"/>
              </a:rPr>
              <a:t>mieux définir ses intérêts, ses compétences, ses capacités de travail...</a:t>
            </a:r>
          </a:p>
          <a:p>
            <a:pPr algn="just"/>
            <a:r>
              <a:rPr lang="fr-FR" sz="1400" b="1">
                <a:solidFill>
                  <a:srgbClr val="000000"/>
                </a:solidFill>
                <a:latin typeface="Arial" pitchFamily="34"/>
                <a:ea typeface="Microsoft YaHei" pitchFamily="2"/>
                <a:cs typeface="Arial" pitchFamily="34"/>
              </a:rPr>
              <a:t>- Présentation des modalités du stage d'observation en entreprise.</a:t>
            </a:r>
          </a:p>
          <a:p>
            <a:pPr algn="just"/>
            <a:r>
              <a:rPr lang="fr-FR" sz="1400" b="1">
                <a:solidFill>
                  <a:srgbClr val="000000"/>
                </a:solidFill>
                <a:latin typeface="Arial" pitchFamily="34"/>
                <a:ea typeface="Microsoft YaHei" pitchFamily="2"/>
                <a:cs typeface="Arial" pitchFamily="34"/>
              </a:rPr>
              <a:t>- Réunion d'information à l'intention des parents : </a:t>
            </a:r>
            <a:r>
              <a:rPr lang="fr-FR" sz="1400">
                <a:solidFill>
                  <a:srgbClr val="000000"/>
                </a:solidFill>
                <a:latin typeface="Arial" pitchFamily="34"/>
                <a:ea typeface="Microsoft YaHei" pitchFamily="2"/>
                <a:cs typeface="Arial" pitchFamily="34"/>
              </a:rPr>
              <a:t>présenter les enjeux de la classe de 3e.</a:t>
            </a:r>
          </a:p>
          <a:p>
            <a:pPr algn="just"/>
            <a:r>
              <a:rPr lang="fr-FR" sz="1400" b="1">
                <a:solidFill>
                  <a:srgbClr val="000000"/>
                </a:solidFill>
                <a:latin typeface="Arial" pitchFamily="34"/>
                <a:ea typeface="Microsoft YaHei" pitchFamily="2"/>
                <a:cs typeface="Arial" pitchFamily="34"/>
              </a:rPr>
              <a:t>- Aide à l’orientation : </a:t>
            </a:r>
            <a:r>
              <a:rPr lang="fr-FR" sz="1400">
                <a:solidFill>
                  <a:srgbClr val="000000"/>
                </a:solidFill>
                <a:latin typeface="Arial" pitchFamily="34"/>
                <a:ea typeface="Microsoft YaHei" pitchFamily="2"/>
                <a:cs typeface="Arial" pitchFamily="34"/>
              </a:rPr>
              <a:t>intervention en classe de Mme MAGUE, Psychologue de l’Éducation, afin de répondre aux questions que se posent les élèves sur les modalités de l’orientation post-3è, les filières menant aux métiers qui les intéressent, etc.</a:t>
            </a:r>
          </a:p>
          <a:p>
            <a:pPr algn="just"/>
            <a:r>
              <a:rPr lang="fr-FR" sz="1400" b="1">
                <a:solidFill>
                  <a:srgbClr val="000000"/>
                </a:solidFill>
                <a:latin typeface="Arial" pitchFamily="34"/>
                <a:ea typeface="Microsoft YaHei" pitchFamily="2"/>
                <a:cs typeface="Arial" pitchFamily="34"/>
              </a:rPr>
              <a:t>-Comment s’approprier l’information : </a:t>
            </a:r>
            <a:r>
              <a:rPr lang="fr-FR" sz="1400">
                <a:solidFill>
                  <a:srgbClr val="000000"/>
                </a:solidFill>
                <a:latin typeface="Arial" pitchFamily="34"/>
                <a:ea typeface="Microsoft YaHei" pitchFamily="2"/>
                <a:cs typeface="Arial" pitchFamily="34"/>
              </a:rPr>
              <a:t>Poser des questions à ses proches (familles, amis), à l’équipe éducative (professeurs, psyEN) ; connaître et utiliser les lieux ressources (CDI, CIO…), consulter la documentation sur l’orientation (brochures ONISEP, guides, sites internet : onisep.fr) ; aller aux JPO des établissements, forums des métiers ...</a:t>
            </a:r>
          </a:p>
          <a:p>
            <a:pPr algn="just"/>
            <a:endParaRPr lang="fr-FR" sz="1400" b="1">
              <a:solidFill>
                <a:srgbClr val="000000"/>
              </a:solidFill>
              <a:latin typeface="Arial" pitchFamily="34"/>
              <a:ea typeface="Microsoft YaHei" pitchFamily="2"/>
              <a:cs typeface="Arial" pitchFamily="34"/>
            </a:endParaRPr>
          </a:p>
        </p:txBody>
      </p:sp>
      <p:sp>
        <p:nvSpPr>
          <p:cNvPr id="5" name="Sous-titre 2"/>
          <p:cNvSpPr/>
          <p:nvPr/>
        </p:nvSpPr>
        <p:spPr>
          <a:xfrm>
            <a:off x="1981559" y="1981440"/>
            <a:ext cx="8228880" cy="8708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71A6DA"/>
              </a:gs>
              <a:gs pos="100000">
                <a:srgbClr val="448AC9"/>
              </a:gs>
            </a:gsLst>
            <a:lin ang="5400000"/>
          </a:gradFill>
          <a:ln>
            <a:noFill/>
            <a:prstDash val="solid"/>
          </a:ln>
        </p:spPr>
        <p:txBody>
          <a:bodyPr vert="horz" wrap="square" lIns="0" tIns="0" rIns="0" bIns="0" anchor="ctr" anchorCtr="0" compatLnSpc="0">
            <a:noAutofit/>
          </a:bodyPr>
          <a:lstStyle/>
          <a:p>
            <a:pPr algn="ctr">
              <a:lnSpc>
                <a:spcPct val="90000"/>
              </a:lnSpc>
            </a:pPr>
            <a:r>
              <a:rPr lang="fr-FR" sz="2800" b="1" dirty="0">
                <a:solidFill>
                  <a:srgbClr val="FFFFFF"/>
                </a:solidFill>
                <a:latin typeface="Arial" pitchFamily="34"/>
                <a:ea typeface="Microsoft YaHei" pitchFamily="2"/>
                <a:cs typeface="Arial" pitchFamily="34"/>
              </a:rPr>
              <a:t>1</a:t>
            </a:r>
            <a:r>
              <a:rPr lang="fr-FR" sz="2800" b="1" baseline="30000" dirty="0">
                <a:solidFill>
                  <a:srgbClr val="FFFFFF"/>
                </a:solidFill>
                <a:latin typeface="Arial" pitchFamily="34"/>
                <a:ea typeface="Microsoft YaHei" pitchFamily="2"/>
                <a:cs typeface="Arial" pitchFamily="34"/>
              </a:rPr>
              <a:t>ère</a:t>
            </a:r>
            <a:r>
              <a:rPr lang="fr-FR" sz="2800" b="1" dirty="0">
                <a:solidFill>
                  <a:srgbClr val="FFFFFF"/>
                </a:solidFill>
                <a:latin typeface="Arial" pitchFamily="34"/>
                <a:ea typeface="Microsoft YaHei" pitchFamily="2"/>
                <a:cs typeface="Arial" pitchFamily="34"/>
              </a:rPr>
              <a:t> étape</a:t>
            </a:r>
          </a:p>
          <a:p>
            <a:pPr algn="ctr">
              <a:lnSpc>
                <a:spcPct val="90000"/>
              </a:lnSpc>
            </a:pPr>
            <a:r>
              <a:rPr lang="fr-FR" sz="2000" dirty="0">
                <a:solidFill>
                  <a:srgbClr val="FFFFFF"/>
                </a:solidFill>
                <a:latin typeface="Arial" pitchFamily="34"/>
                <a:ea typeface="Microsoft YaHei" pitchFamily="2"/>
                <a:cs typeface="Arial" pitchFamily="34"/>
              </a:rPr>
              <a:t> EXPLORATION-CONNAISSANCE DE SOI.</a:t>
            </a:r>
          </a:p>
        </p:txBody>
      </p:sp>
    </p:spTree>
    <p:extLst>
      <p:ext uri="{BB962C8B-B14F-4D97-AF65-F5344CB8AC3E}">
        <p14:creationId xmlns:p14="http://schemas.microsoft.com/office/powerpoint/2010/main" val="692922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p:nvPr/>
        </p:nvSpPr>
        <p:spPr>
          <a:xfrm>
            <a:off x="1981559" y="2852640"/>
            <a:ext cx="8228880" cy="40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B1CBE9"/>
              </a:gs>
              <a:gs pos="100000">
                <a:srgbClr val="92B9E3"/>
              </a:gs>
            </a:gsLst>
            <a:lin ang="5400000"/>
          </a:gradFill>
          <a:ln w="6480">
            <a:solidFill>
              <a:srgbClr val="5B9BD5"/>
            </a:solidFill>
            <a:prstDash val="solid"/>
            <a:miter/>
          </a:ln>
        </p:spPr>
        <p:txBody>
          <a:bodyPr vert="horz" wrap="square" lIns="90000" tIns="45000" rIns="90000" bIns="45000" anchor="ctr" anchorCtr="0" compatLnSpc="0">
            <a:noAutofit/>
          </a:bodyPr>
          <a:lstStyle/>
          <a:p>
            <a:pPr hangingPunct="0"/>
            <a:endParaRPr lang="fr-FR">
              <a:latin typeface="Arial" pitchFamily="18"/>
              <a:ea typeface="Microsoft YaHei" pitchFamily="2"/>
              <a:cs typeface="Arial" pitchFamily="2"/>
            </a:endParaRPr>
          </a:p>
        </p:txBody>
      </p:sp>
      <p:sp>
        <p:nvSpPr>
          <p:cNvPr id="3" name="Text Box 9"/>
          <p:cNvSpPr/>
          <p:nvPr/>
        </p:nvSpPr>
        <p:spPr>
          <a:xfrm>
            <a:off x="1524000" y="335521"/>
            <a:ext cx="9143640" cy="10652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2160" tIns="46080" rIns="92160" bIns="46080" anchor="b" anchorCtr="0" compatLnSpc="0">
            <a:spAutoFit/>
          </a:bodyPr>
          <a:lstStyle/>
          <a:p>
            <a:pPr algn="ctr">
              <a:lnSpc>
                <a:spcPct val="76000"/>
              </a:lnSpc>
              <a:tabLst>
                <a:tab pos="0" algn="l"/>
                <a:tab pos="447840" algn="l"/>
                <a:tab pos="896759" algn="l"/>
                <a:tab pos="1346040" algn="l"/>
                <a:tab pos="1795320" algn="l"/>
                <a:tab pos="2244600" algn="l"/>
                <a:tab pos="2693880" algn="l"/>
                <a:tab pos="3143159" algn="l"/>
                <a:tab pos="3592440" algn="l"/>
                <a:tab pos="4041719" algn="l"/>
                <a:tab pos="4491000" algn="l"/>
                <a:tab pos="4940280" algn="l"/>
                <a:tab pos="5389560" algn="l"/>
                <a:tab pos="5838840" algn="l"/>
                <a:tab pos="6288120" algn="l"/>
                <a:tab pos="6737400" algn="l"/>
                <a:tab pos="7186679" algn="l"/>
                <a:tab pos="7635960" algn="l"/>
                <a:tab pos="8085240" algn="l"/>
                <a:tab pos="8534520" algn="l"/>
                <a:tab pos="8983800" algn="l"/>
                <a:tab pos="9410760" algn="l"/>
                <a:tab pos="10134720" algn="l"/>
              </a:tabLst>
            </a:pPr>
            <a:r>
              <a:rPr lang="fr-FR" sz="4200" b="1">
                <a:solidFill>
                  <a:srgbClr val="000000"/>
                </a:solidFill>
                <a:latin typeface="Arial Rounded MT Bold" pitchFamily="34"/>
                <a:ea typeface="Microsoft YaHei" pitchFamily="2"/>
                <a:cs typeface="Lucida Sans Unicode" pitchFamily="34"/>
              </a:rPr>
              <a:t>Calendrier de l’orientation en Troisième</a:t>
            </a:r>
          </a:p>
        </p:txBody>
      </p:sp>
      <p:sp>
        <p:nvSpPr>
          <p:cNvPr id="4" name="ZoneTexte 5"/>
          <p:cNvSpPr/>
          <p:nvPr/>
        </p:nvSpPr>
        <p:spPr>
          <a:xfrm>
            <a:off x="1931160" y="2039039"/>
            <a:ext cx="8329680" cy="4992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algn="ctr"/>
            <a:r>
              <a:rPr lang="fr-FR" sz="2800" b="1">
                <a:solidFill>
                  <a:srgbClr val="000000"/>
                </a:solidFill>
                <a:latin typeface="Arial" pitchFamily="34"/>
                <a:ea typeface="Microsoft YaHei" pitchFamily="2"/>
                <a:cs typeface="Arial" pitchFamily="34"/>
              </a:rPr>
              <a:t>Deuxième Trimestre</a:t>
            </a:r>
          </a:p>
          <a:p>
            <a:pPr algn="ctr"/>
            <a:r>
              <a:rPr lang="fr-FR" sz="2000" b="1">
                <a:solidFill>
                  <a:srgbClr val="000000"/>
                </a:solidFill>
                <a:latin typeface="Arial" pitchFamily="34"/>
                <a:ea typeface="Microsoft YaHei" pitchFamily="2"/>
                <a:cs typeface="Arial" pitchFamily="34"/>
              </a:rPr>
              <a:t>Janvier - Mars</a:t>
            </a:r>
          </a:p>
          <a:p>
            <a:pPr algn="ctr"/>
            <a:endParaRPr lang="fr-FR" sz="2000" b="1">
              <a:solidFill>
                <a:srgbClr val="000000"/>
              </a:solidFill>
              <a:latin typeface="Arial" pitchFamily="34"/>
              <a:ea typeface="Microsoft YaHei" pitchFamily="2"/>
              <a:cs typeface="Arial" pitchFamily="34"/>
            </a:endParaRPr>
          </a:p>
          <a:p>
            <a:pPr algn="ctr"/>
            <a:endParaRPr lang="fr-FR" sz="2000" b="1">
              <a:solidFill>
                <a:srgbClr val="000000"/>
              </a:solidFill>
              <a:latin typeface="Arial" pitchFamily="34"/>
              <a:ea typeface="Microsoft YaHei" pitchFamily="2"/>
              <a:cs typeface="Arial" pitchFamily="34"/>
            </a:endParaRPr>
          </a:p>
          <a:p>
            <a:pPr algn="just"/>
            <a:r>
              <a:rPr lang="fr-FR" sz="1600" b="1">
                <a:solidFill>
                  <a:srgbClr val="000000"/>
                </a:solidFill>
                <a:latin typeface="Arial" pitchFamily="34"/>
                <a:ea typeface="Microsoft YaHei" pitchFamily="2"/>
                <a:cs typeface="Arial" pitchFamily="34"/>
              </a:rPr>
              <a:t>- </a:t>
            </a:r>
            <a:r>
              <a:rPr lang="fr-FR" sz="1600">
                <a:solidFill>
                  <a:srgbClr val="000000"/>
                </a:solidFill>
                <a:latin typeface="Arial" pitchFamily="34"/>
                <a:ea typeface="Microsoft YaHei" pitchFamily="2"/>
                <a:cs typeface="Arial" pitchFamily="34"/>
              </a:rPr>
              <a:t>Effectuer son stage d’observation en entreprise.</a:t>
            </a:r>
          </a:p>
          <a:p>
            <a:pPr algn="just"/>
            <a:r>
              <a:rPr lang="fr-FR" sz="1600" b="1">
                <a:solidFill>
                  <a:srgbClr val="000000"/>
                </a:solidFill>
                <a:latin typeface="Arial" pitchFamily="34"/>
                <a:ea typeface="Microsoft YaHei" pitchFamily="2"/>
                <a:cs typeface="Arial" pitchFamily="34"/>
              </a:rPr>
              <a:t>- </a:t>
            </a:r>
            <a:r>
              <a:rPr lang="fr-FR" sz="1600">
                <a:solidFill>
                  <a:srgbClr val="000000"/>
                </a:solidFill>
                <a:latin typeface="Arial" pitchFamily="34"/>
                <a:ea typeface="Microsoft YaHei" pitchFamily="2"/>
                <a:cs typeface="Arial" pitchFamily="34"/>
              </a:rPr>
              <a:t>Journées portes ouvertes lycées.</a:t>
            </a:r>
          </a:p>
          <a:p>
            <a:pPr algn="just"/>
            <a:r>
              <a:rPr lang="fr-FR" sz="1600" b="1">
                <a:solidFill>
                  <a:srgbClr val="000000"/>
                </a:solidFill>
                <a:latin typeface="Arial" pitchFamily="34"/>
                <a:ea typeface="Microsoft YaHei" pitchFamily="2"/>
                <a:cs typeface="Arial" pitchFamily="34"/>
              </a:rPr>
              <a:t>- </a:t>
            </a:r>
            <a:r>
              <a:rPr lang="fr-FR" sz="1600">
                <a:solidFill>
                  <a:srgbClr val="000000"/>
                </a:solidFill>
                <a:latin typeface="Arial" pitchFamily="34"/>
                <a:ea typeface="Microsoft YaHei" pitchFamily="2"/>
                <a:cs typeface="Arial" pitchFamily="34"/>
              </a:rPr>
              <a:t>Mini-stages d’une demi-journée de découverte des spécialités professionnelles dans les lycées professionnels publics (prendre contact avec la CPE).</a:t>
            </a:r>
          </a:p>
          <a:p>
            <a:pPr algn="just"/>
            <a:r>
              <a:rPr lang="fr-FR" sz="1600" b="1">
                <a:solidFill>
                  <a:srgbClr val="000000"/>
                </a:solidFill>
                <a:latin typeface="Arial" pitchFamily="34"/>
                <a:ea typeface="Microsoft YaHei" pitchFamily="2"/>
                <a:cs typeface="Arial" pitchFamily="34"/>
              </a:rPr>
              <a:t>- Saisis des intentions d'orientation (procédure sur TSO) : </a:t>
            </a:r>
            <a:r>
              <a:rPr lang="fr-FR" sz="1600">
                <a:solidFill>
                  <a:srgbClr val="000000"/>
                </a:solidFill>
                <a:latin typeface="Arial" pitchFamily="34"/>
                <a:ea typeface="Microsoft YaHei" pitchFamily="2"/>
                <a:cs typeface="Arial" pitchFamily="34"/>
              </a:rPr>
              <a:t>A partir des vœux provisoires d’orientation formulés par les élèves et leurs familles</a:t>
            </a:r>
          </a:p>
          <a:p>
            <a:pPr algn="just"/>
            <a:r>
              <a:rPr lang="fr-FR" sz="1600">
                <a:solidFill>
                  <a:srgbClr val="000000"/>
                </a:solidFill>
                <a:latin typeface="Arial" pitchFamily="34"/>
                <a:ea typeface="Microsoft YaHei" pitchFamily="2"/>
                <a:cs typeface="Arial" pitchFamily="34"/>
              </a:rPr>
              <a:t>(2de générale et technologique ou 2de STHR (pour les élèves qui veulent poursuivre des études dans l’hôtellerie et la restauration); 2de professionnelle ou 1ere année de CAP; le conseil de classe du 2ème trimestre émet un avis provisoire. </a:t>
            </a:r>
            <a:r>
              <a:rPr lang="fr-FR" sz="1600" b="1">
                <a:solidFill>
                  <a:srgbClr val="000000"/>
                </a:solidFill>
                <a:latin typeface="Arial" pitchFamily="34"/>
                <a:ea typeface="Microsoft YaHei" pitchFamily="2"/>
                <a:cs typeface="Arial" pitchFamily="34"/>
              </a:rPr>
              <a:t>NB:</a:t>
            </a:r>
            <a:r>
              <a:rPr lang="fr-FR" sz="1600">
                <a:solidFill>
                  <a:srgbClr val="000000"/>
                </a:solidFill>
                <a:latin typeface="Arial" pitchFamily="34"/>
                <a:ea typeface="Microsoft YaHei" pitchFamily="2"/>
                <a:cs typeface="Arial" pitchFamily="34"/>
              </a:rPr>
              <a:t> En 2de professionnelle et en CAP, il faut également choisir une spécialité ou une famille de métiers pour certains bacs professionnels. Vous pouvez suivre ces formations sous statut scolaire ou par apprentissage.</a:t>
            </a:r>
          </a:p>
          <a:p>
            <a:pPr algn="just"/>
            <a:endParaRPr lang="fr-FR" sz="2000">
              <a:solidFill>
                <a:srgbClr val="000000"/>
              </a:solidFill>
              <a:latin typeface="Arial" pitchFamily="34"/>
              <a:ea typeface="Microsoft YaHei" pitchFamily="2"/>
              <a:cs typeface="Arial" pitchFamily="34"/>
            </a:endParaRPr>
          </a:p>
          <a:p>
            <a:pPr algn="just"/>
            <a:endParaRPr lang="fr-FR" sz="2200" b="1">
              <a:solidFill>
                <a:srgbClr val="000000"/>
              </a:solidFill>
              <a:latin typeface="Arial" pitchFamily="34"/>
              <a:ea typeface="Microsoft YaHei" pitchFamily="2"/>
              <a:cs typeface="Arial" pitchFamily="34"/>
            </a:endParaRPr>
          </a:p>
        </p:txBody>
      </p:sp>
      <p:sp>
        <p:nvSpPr>
          <p:cNvPr id="5" name="Sous-titre 2"/>
          <p:cNvSpPr/>
          <p:nvPr/>
        </p:nvSpPr>
        <p:spPr>
          <a:xfrm>
            <a:off x="1981559" y="1981440"/>
            <a:ext cx="8228880" cy="8708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71A6DA"/>
              </a:gs>
              <a:gs pos="100000">
                <a:srgbClr val="448AC9"/>
              </a:gs>
            </a:gsLst>
            <a:lin ang="5400000"/>
          </a:gradFill>
          <a:ln>
            <a:noFill/>
            <a:prstDash val="solid"/>
          </a:ln>
        </p:spPr>
        <p:txBody>
          <a:bodyPr vert="horz" wrap="square" lIns="0" tIns="0" rIns="0" bIns="0" anchor="ctr" anchorCtr="0" compatLnSpc="0">
            <a:noAutofit/>
          </a:bodyPr>
          <a:lstStyle/>
          <a:p>
            <a:pPr algn="ctr">
              <a:lnSpc>
                <a:spcPct val="90000"/>
              </a:lnSpc>
            </a:pPr>
            <a:r>
              <a:rPr lang="fr-FR" sz="2800" b="1" dirty="0">
                <a:solidFill>
                  <a:srgbClr val="FFFFFF"/>
                </a:solidFill>
                <a:latin typeface="Arial" pitchFamily="34"/>
                <a:ea typeface="Microsoft YaHei" pitchFamily="2"/>
                <a:cs typeface="Arial" pitchFamily="34"/>
              </a:rPr>
              <a:t>2</a:t>
            </a:r>
            <a:r>
              <a:rPr lang="fr-FR" sz="2800" b="1" baseline="30000" dirty="0">
                <a:solidFill>
                  <a:srgbClr val="FFFFFF"/>
                </a:solidFill>
                <a:latin typeface="Arial" pitchFamily="34"/>
                <a:ea typeface="Microsoft YaHei" pitchFamily="2"/>
                <a:cs typeface="Arial" pitchFamily="34"/>
              </a:rPr>
              <a:t>e</a:t>
            </a:r>
            <a:r>
              <a:rPr lang="fr-FR" sz="2800" b="1" dirty="0">
                <a:solidFill>
                  <a:srgbClr val="FFFFFF"/>
                </a:solidFill>
                <a:latin typeface="Arial" pitchFamily="34"/>
                <a:ea typeface="Microsoft YaHei" pitchFamily="2"/>
                <a:cs typeface="Arial" pitchFamily="34"/>
              </a:rPr>
              <a:t> étape</a:t>
            </a:r>
          </a:p>
          <a:p>
            <a:pPr algn="ctr">
              <a:lnSpc>
                <a:spcPct val="90000"/>
              </a:lnSpc>
            </a:pPr>
            <a:r>
              <a:rPr lang="fr-FR" sz="2000" dirty="0">
                <a:solidFill>
                  <a:srgbClr val="FFFFFF"/>
                </a:solidFill>
                <a:latin typeface="Arial" pitchFamily="34"/>
                <a:ea typeface="Microsoft YaHei" pitchFamily="2"/>
                <a:cs typeface="Arial" pitchFamily="34"/>
              </a:rPr>
              <a:t>DEMARCHES ACTIVES ET REFLEXIONS.</a:t>
            </a:r>
          </a:p>
        </p:txBody>
      </p:sp>
    </p:spTree>
    <p:extLst>
      <p:ext uri="{BB962C8B-B14F-4D97-AF65-F5344CB8AC3E}">
        <p14:creationId xmlns:p14="http://schemas.microsoft.com/office/powerpoint/2010/main" val="1371248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p:nvPr/>
        </p:nvSpPr>
        <p:spPr>
          <a:xfrm>
            <a:off x="1981559" y="2852641"/>
            <a:ext cx="8228880" cy="3581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B1CBE9"/>
              </a:gs>
              <a:gs pos="100000">
                <a:srgbClr val="92B9E3"/>
              </a:gs>
            </a:gsLst>
            <a:lin ang="5400000"/>
          </a:gradFill>
          <a:ln w="6480">
            <a:solidFill>
              <a:srgbClr val="5B9BD5"/>
            </a:solidFill>
            <a:prstDash val="solid"/>
            <a:miter/>
          </a:ln>
        </p:spPr>
        <p:txBody>
          <a:bodyPr vert="horz" wrap="square" lIns="90000" tIns="45000" rIns="90000" bIns="45000" anchor="ctr" anchorCtr="0" compatLnSpc="0">
            <a:noAutofit/>
          </a:bodyPr>
          <a:lstStyle/>
          <a:p>
            <a:pPr hangingPunct="0"/>
            <a:endParaRPr lang="fr-FR">
              <a:latin typeface="Arial" pitchFamily="18"/>
              <a:ea typeface="Microsoft YaHei" pitchFamily="2"/>
              <a:cs typeface="Arial" pitchFamily="2"/>
            </a:endParaRPr>
          </a:p>
        </p:txBody>
      </p:sp>
      <p:sp>
        <p:nvSpPr>
          <p:cNvPr id="3" name="Text Box 9"/>
          <p:cNvSpPr/>
          <p:nvPr/>
        </p:nvSpPr>
        <p:spPr>
          <a:xfrm>
            <a:off x="1524000" y="335521"/>
            <a:ext cx="9143640" cy="10652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2160" tIns="46080" rIns="92160" bIns="46080" anchor="b" anchorCtr="0" compatLnSpc="0">
            <a:spAutoFit/>
          </a:bodyPr>
          <a:lstStyle/>
          <a:p>
            <a:pPr algn="ctr">
              <a:lnSpc>
                <a:spcPct val="76000"/>
              </a:lnSpc>
              <a:tabLst>
                <a:tab pos="0" algn="l"/>
                <a:tab pos="447840" algn="l"/>
                <a:tab pos="896759" algn="l"/>
                <a:tab pos="1346040" algn="l"/>
                <a:tab pos="1795320" algn="l"/>
                <a:tab pos="2244600" algn="l"/>
                <a:tab pos="2693880" algn="l"/>
                <a:tab pos="3143159" algn="l"/>
                <a:tab pos="3592440" algn="l"/>
                <a:tab pos="4041719" algn="l"/>
                <a:tab pos="4491000" algn="l"/>
                <a:tab pos="4940280" algn="l"/>
                <a:tab pos="5389560" algn="l"/>
                <a:tab pos="5838840" algn="l"/>
                <a:tab pos="6288120" algn="l"/>
                <a:tab pos="6737400" algn="l"/>
                <a:tab pos="7186679" algn="l"/>
                <a:tab pos="7635960" algn="l"/>
                <a:tab pos="8085240" algn="l"/>
                <a:tab pos="8534520" algn="l"/>
                <a:tab pos="8983800" algn="l"/>
                <a:tab pos="9410760" algn="l"/>
                <a:tab pos="10134720" algn="l"/>
              </a:tabLst>
            </a:pPr>
            <a:r>
              <a:rPr lang="fr-FR" sz="4200" b="1">
                <a:solidFill>
                  <a:srgbClr val="000000"/>
                </a:solidFill>
                <a:latin typeface="Arial Rounded MT Bold" pitchFamily="34"/>
                <a:ea typeface="Microsoft YaHei" pitchFamily="2"/>
                <a:cs typeface="Lucida Sans Unicode" pitchFamily="34"/>
              </a:rPr>
              <a:t>Calendrier de l’orientation en Troisième</a:t>
            </a:r>
          </a:p>
        </p:txBody>
      </p:sp>
      <p:sp>
        <p:nvSpPr>
          <p:cNvPr id="4" name="ZoneTexte 6"/>
          <p:cNvSpPr/>
          <p:nvPr/>
        </p:nvSpPr>
        <p:spPr>
          <a:xfrm>
            <a:off x="1914241" y="2006640"/>
            <a:ext cx="8296199" cy="242100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algn="ctr"/>
            <a:r>
              <a:rPr lang="fr-FR" sz="2800" b="1" dirty="0">
                <a:solidFill>
                  <a:srgbClr val="000000"/>
                </a:solidFill>
                <a:latin typeface="Arial" pitchFamily="34"/>
                <a:ea typeface="Microsoft YaHei" pitchFamily="2"/>
                <a:cs typeface="Arial" pitchFamily="34"/>
              </a:rPr>
              <a:t>Troisième Trimestre</a:t>
            </a:r>
          </a:p>
          <a:p>
            <a:pPr algn="ctr"/>
            <a:r>
              <a:rPr lang="fr-FR" sz="2000" b="1" dirty="0">
                <a:solidFill>
                  <a:srgbClr val="000000"/>
                </a:solidFill>
                <a:latin typeface="Arial" pitchFamily="34"/>
                <a:ea typeface="Microsoft YaHei" pitchFamily="2"/>
                <a:cs typeface="Arial" pitchFamily="34"/>
              </a:rPr>
              <a:t>Avril – Juillet</a:t>
            </a:r>
          </a:p>
          <a:p>
            <a:pPr algn="just"/>
            <a:r>
              <a:rPr lang="fr-FR" sz="2000" b="1" dirty="0">
                <a:solidFill>
                  <a:srgbClr val="000000"/>
                </a:solidFill>
                <a:latin typeface="Arial" pitchFamily="34"/>
                <a:ea typeface="Microsoft YaHei" pitchFamily="2"/>
                <a:cs typeface="Arial" pitchFamily="34"/>
              </a:rPr>
              <a:t>- </a:t>
            </a:r>
            <a:r>
              <a:rPr lang="fr-FR" sz="1500" b="1" dirty="0">
                <a:solidFill>
                  <a:srgbClr val="000000"/>
                </a:solidFill>
                <a:latin typeface="Arial" pitchFamily="34"/>
                <a:ea typeface="Microsoft YaHei" pitchFamily="2"/>
                <a:cs typeface="Arial" pitchFamily="34"/>
              </a:rPr>
              <a:t>Confirmer ses choix d’orientation : Recueil des vœux définitifs d’orientation.</a:t>
            </a:r>
          </a:p>
          <a:p>
            <a:pPr algn="just"/>
            <a:r>
              <a:rPr lang="fr-FR" sz="1500" b="1" dirty="0">
                <a:solidFill>
                  <a:srgbClr val="000000"/>
                </a:solidFill>
                <a:latin typeface="Arial" pitchFamily="34"/>
                <a:ea typeface="Microsoft YaHei" pitchFamily="2"/>
                <a:cs typeface="Arial" pitchFamily="34"/>
              </a:rPr>
              <a:t>- Proposition définitive du conseil de classe : La décision d'orientation est ensuite prononcée par le chef d’établissement.</a:t>
            </a:r>
          </a:p>
          <a:p>
            <a:pPr algn="just"/>
            <a:r>
              <a:rPr lang="fr-FR" sz="1500" b="1" dirty="0">
                <a:solidFill>
                  <a:srgbClr val="000000"/>
                </a:solidFill>
                <a:latin typeface="Arial" pitchFamily="34"/>
                <a:ea typeface="Microsoft YaHei" pitchFamily="2"/>
                <a:cs typeface="Arial" pitchFamily="34"/>
              </a:rPr>
              <a:t>- En cas de désaccord, le chef d’établissement rencontre le jeune et la famille. Si le</a:t>
            </a:r>
          </a:p>
          <a:p>
            <a:pPr algn="just"/>
            <a:r>
              <a:rPr lang="fr-FR" sz="1500" b="1" dirty="0">
                <a:solidFill>
                  <a:srgbClr val="000000"/>
                </a:solidFill>
                <a:latin typeface="Arial" pitchFamily="34"/>
                <a:ea typeface="Microsoft YaHei" pitchFamily="2"/>
                <a:cs typeface="Arial" pitchFamily="34"/>
              </a:rPr>
              <a:t>désaccord persiste, la famille peut avoir recours à une commission d’appel.</a:t>
            </a:r>
          </a:p>
          <a:p>
            <a:pPr algn="just"/>
            <a:r>
              <a:rPr lang="fr-FR" sz="1500" b="1" dirty="0">
                <a:solidFill>
                  <a:srgbClr val="000000"/>
                </a:solidFill>
                <a:latin typeface="Arial" pitchFamily="34"/>
                <a:ea typeface="Microsoft YaHei" pitchFamily="2"/>
                <a:cs typeface="Arial" pitchFamily="34"/>
              </a:rPr>
              <a:t>- En parallèle, inscrire ses vœux d'affectation (= une formation, un établissement) sur</a:t>
            </a:r>
          </a:p>
          <a:p>
            <a:pPr algn="just"/>
            <a:r>
              <a:rPr lang="fr-FR" sz="1500" b="1" dirty="0">
                <a:solidFill>
                  <a:srgbClr val="000000"/>
                </a:solidFill>
                <a:latin typeface="Arial" pitchFamily="34"/>
                <a:ea typeface="Microsoft YaHei" pitchFamily="2"/>
                <a:cs typeface="Arial" pitchFamily="34"/>
              </a:rPr>
              <a:t>Télé service Affectation.</a:t>
            </a:r>
          </a:p>
        </p:txBody>
      </p:sp>
      <p:sp>
        <p:nvSpPr>
          <p:cNvPr id="5" name="Sous-titre 2"/>
          <p:cNvSpPr/>
          <p:nvPr/>
        </p:nvSpPr>
        <p:spPr>
          <a:xfrm>
            <a:off x="1981559" y="1981440"/>
            <a:ext cx="8228880" cy="8708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71A6DA"/>
              </a:gs>
              <a:gs pos="100000">
                <a:srgbClr val="448AC9"/>
              </a:gs>
            </a:gsLst>
            <a:lin ang="5400000"/>
          </a:gradFill>
          <a:ln>
            <a:noFill/>
            <a:prstDash val="solid"/>
          </a:ln>
        </p:spPr>
        <p:txBody>
          <a:bodyPr vert="horz" wrap="square" lIns="0" tIns="0" rIns="0" bIns="0" anchor="ctr" anchorCtr="0" compatLnSpc="0">
            <a:noAutofit/>
          </a:bodyPr>
          <a:lstStyle/>
          <a:p>
            <a:pPr algn="ctr">
              <a:lnSpc>
                <a:spcPct val="90000"/>
              </a:lnSpc>
            </a:pPr>
            <a:r>
              <a:rPr lang="fr-FR" sz="2800" b="1" dirty="0">
                <a:solidFill>
                  <a:srgbClr val="FFFFFF"/>
                </a:solidFill>
                <a:latin typeface="Arial" pitchFamily="34"/>
                <a:ea typeface="Microsoft YaHei" pitchFamily="2"/>
                <a:cs typeface="Arial" pitchFamily="34"/>
              </a:rPr>
              <a:t>3</a:t>
            </a:r>
            <a:r>
              <a:rPr lang="fr-FR" sz="2800" b="1" baseline="30000" dirty="0">
                <a:solidFill>
                  <a:srgbClr val="FFFFFF"/>
                </a:solidFill>
                <a:latin typeface="Arial" pitchFamily="34"/>
                <a:ea typeface="Microsoft YaHei" pitchFamily="2"/>
                <a:cs typeface="Arial" pitchFamily="34"/>
              </a:rPr>
              <a:t>e</a:t>
            </a:r>
            <a:r>
              <a:rPr lang="fr-FR" sz="2800" b="1" dirty="0">
                <a:solidFill>
                  <a:srgbClr val="FFFFFF"/>
                </a:solidFill>
                <a:latin typeface="Arial" pitchFamily="34"/>
                <a:ea typeface="Microsoft YaHei" pitchFamily="2"/>
                <a:cs typeface="Arial" pitchFamily="34"/>
              </a:rPr>
              <a:t> étape</a:t>
            </a:r>
          </a:p>
          <a:p>
            <a:pPr algn="ctr">
              <a:lnSpc>
                <a:spcPct val="90000"/>
              </a:lnSpc>
            </a:pPr>
            <a:r>
              <a:rPr lang="fr-FR" sz="2000" dirty="0">
                <a:solidFill>
                  <a:srgbClr val="FFFFFF"/>
                </a:solidFill>
                <a:latin typeface="Arial" pitchFamily="34"/>
                <a:ea typeface="Microsoft YaHei" pitchFamily="2"/>
                <a:cs typeface="Arial" pitchFamily="34"/>
              </a:rPr>
              <a:t> DECISION.</a:t>
            </a:r>
          </a:p>
        </p:txBody>
      </p:sp>
    </p:spTree>
    <p:extLst>
      <p:ext uri="{BB962C8B-B14F-4D97-AF65-F5344CB8AC3E}">
        <p14:creationId xmlns:p14="http://schemas.microsoft.com/office/powerpoint/2010/main" val="1437773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Image 3"/>
          <p:cNvPicPr>
            <a:picLocks noChangeAspect="1"/>
          </p:cNvPicPr>
          <p:nvPr/>
        </p:nvPicPr>
        <p:blipFill rotWithShape="1">
          <a:blip r:embed="rId2" cstate="print">
            <a:extLst>
              <a:ext uri="{28A0092B-C50C-407E-A947-70E740481C1C}">
                <a14:useLocalDpi xmlns:a14="http://schemas.microsoft.com/office/drawing/2010/main" val="0"/>
              </a:ext>
            </a:extLst>
          </a:blip>
          <a:srcRect l="47098" r="14425" b="22964"/>
          <a:stretch/>
        </p:blipFill>
        <p:spPr bwMode="auto">
          <a:xfrm>
            <a:off x="4840206" y="3085709"/>
            <a:ext cx="1554920" cy="66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9">
            <a:extLst>
              <a:ext uri="{FF2B5EF4-FFF2-40B4-BE49-F238E27FC236}">
                <a16:creationId xmlns:a16="http://schemas.microsoft.com/office/drawing/2014/main" id="{77A23933-6763-449E-A5B3-74DD5A8C4904}"/>
              </a:ext>
            </a:extLst>
          </p:cNvPr>
          <p:cNvSpPr txBox="1">
            <a:spLocks noChangeArrowheads="1"/>
          </p:cNvSpPr>
          <p:nvPr/>
        </p:nvSpPr>
        <p:spPr bwMode="auto">
          <a:xfrm>
            <a:off x="2693303" y="372379"/>
            <a:ext cx="6858000" cy="537615"/>
          </a:xfrm>
          <a:prstGeom prst="rect">
            <a:avLst/>
          </a:prstGeom>
          <a:noFill/>
          <a:ln w="9525">
            <a:noFill/>
            <a:round/>
            <a:headEnd/>
            <a:tailEnd/>
          </a:ln>
          <a:effectLst/>
        </p:spPr>
        <p:txBody>
          <a:bodyPr wrap="square" lIns="69120" tIns="34560" rIns="69120" bIns="34560" anchor="b">
            <a:spAutoFit/>
          </a:bodyPr>
          <a:lstStyle/>
          <a:p>
            <a:pPr algn="ctr">
              <a:lnSpc>
                <a:spcPct val="76000"/>
              </a:lnSpc>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 pos="7058025" algn="l"/>
                <a:tab pos="7600950" algn="l"/>
              </a:tabLst>
              <a:defRPr/>
            </a:pPr>
            <a:r>
              <a:rPr lang="fr-FR" sz="4000" b="1"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Pour aller plus loin </a:t>
            </a:r>
            <a:r>
              <a:rPr lang="fr-FR" sz="2700" b="1" dirty="0">
                <a:solidFill>
                  <a:srgbClr val="002060"/>
                </a:solidFill>
                <a:effectLst>
                  <a:outerShdw blurRad="38100" dist="38100" dir="2700000" algn="tl">
                    <a:srgbClr val="000000"/>
                  </a:outerShdw>
                </a:effectLst>
                <a:latin typeface="Arial" panose="020B0604020202020204" pitchFamily="34" charset="0"/>
                <a:cs typeface="Arial" panose="020B0604020202020204" pitchFamily="34" charset="0"/>
              </a:rPr>
              <a:t>…</a:t>
            </a:r>
            <a:endParaRPr lang="fr-FR" sz="2700" b="1" i="1" dirty="0">
              <a:solidFill>
                <a:srgbClr val="00206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3694" y="1056706"/>
            <a:ext cx="1815569" cy="998202"/>
          </a:xfrm>
          <a:prstGeom prst="rect">
            <a:avLst/>
          </a:prstGeom>
        </p:spPr>
      </p:pic>
      <p:pic>
        <p:nvPicPr>
          <p:cNvPr id="1028" name="Picture 4" descr="http://quandjepasselebac.education.fr/wp-content/uploads/2017/01/1re_QJBAC_300x200-300x200.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36979" y="3762120"/>
            <a:ext cx="1567296" cy="993757"/>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36979" y="4792919"/>
            <a:ext cx="1567296" cy="668968"/>
          </a:xfrm>
          <a:prstGeom prst="rect">
            <a:avLst/>
          </a:prstGeom>
        </p:spPr>
      </p:pic>
      <p:sp>
        <p:nvSpPr>
          <p:cNvPr id="5" name="ZoneTexte 4">
            <a:extLst>
              <a:ext uri="{FF2B5EF4-FFF2-40B4-BE49-F238E27FC236}">
                <a16:creationId xmlns:a16="http://schemas.microsoft.com/office/drawing/2014/main" id="{CC8017AD-547D-4C50-8044-2C7534D3C27B}"/>
              </a:ext>
            </a:extLst>
          </p:cNvPr>
          <p:cNvSpPr txBox="1"/>
          <p:nvPr/>
        </p:nvSpPr>
        <p:spPr>
          <a:xfrm>
            <a:off x="6363579" y="1340768"/>
            <a:ext cx="3476837" cy="5286062"/>
          </a:xfrm>
          <a:prstGeom prst="rect">
            <a:avLst/>
          </a:prstGeom>
          <a:noFill/>
        </p:spPr>
        <p:txBody>
          <a:bodyPr wrap="square" rtlCol="0">
            <a:spAutoFit/>
          </a:bodyPr>
          <a:lstStyle/>
          <a:p>
            <a:r>
              <a:rPr lang="fr-FR" sz="1500" dirty="0">
                <a:solidFill>
                  <a:srgbClr val="002060"/>
                </a:solidFill>
                <a:hlinkClick r:id="rId7"/>
              </a:rPr>
              <a:t>www.onisep.fr</a:t>
            </a:r>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r>
              <a:rPr lang="fr-FR" sz="1500" dirty="0">
                <a:solidFill>
                  <a:srgbClr val="002060"/>
                </a:solidFill>
                <a:hlinkClick r:id="rId8"/>
              </a:rPr>
              <a:t>www.secondes-premieres2020-2021.fr</a:t>
            </a:r>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r>
              <a:rPr lang="fr-FR" sz="1500" dirty="0">
                <a:solidFill>
                  <a:srgbClr val="002060"/>
                </a:solidFill>
                <a:hlinkClick r:id="rId9"/>
              </a:rPr>
              <a:t>www.quandjepasselebac.education.fr</a:t>
            </a:r>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r>
              <a:rPr lang="fr-FR" sz="1500" dirty="0">
                <a:solidFill>
                  <a:srgbClr val="002060"/>
                </a:solidFill>
                <a:hlinkClick r:id="rId4"/>
              </a:rPr>
              <a:t>www.horizons21.fr</a:t>
            </a:r>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endParaRPr lang="fr-FR" sz="1500" dirty="0">
              <a:solidFill>
                <a:srgbClr val="002060"/>
              </a:solidFill>
            </a:endParaRPr>
          </a:p>
          <a:p>
            <a:r>
              <a:rPr lang="fr-FR" sz="1500" dirty="0">
                <a:solidFill>
                  <a:srgbClr val="002060"/>
                </a:solidFill>
                <a:hlinkClick r:id="rId10"/>
              </a:rPr>
              <a:t>www.nouvelle-voiepro.fr</a:t>
            </a:r>
            <a:endParaRPr lang="fr-FR" sz="1500" dirty="0">
              <a:solidFill>
                <a:srgbClr val="002060"/>
              </a:solidFill>
            </a:endParaRPr>
          </a:p>
          <a:p>
            <a:endParaRPr lang="fr-FR" sz="1500" dirty="0"/>
          </a:p>
          <a:p>
            <a:endParaRPr lang="fr-FR" sz="1350" dirty="0"/>
          </a:p>
          <a:p>
            <a:endParaRPr lang="fr-FR" sz="1350" dirty="0"/>
          </a:p>
          <a:p>
            <a:r>
              <a:rPr lang="fr-FR" sz="1350" dirty="0"/>
              <a:t>    </a:t>
            </a:r>
          </a:p>
          <a:p>
            <a:endParaRPr lang="fr-FR" sz="1350" dirty="0"/>
          </a:p>
          <a:p>
            <a:endParaRPr lang="fr-FR" sz="1350" dirty="0"/>
          </a:p>
        </p:txBody>
      </p:sp>
      <p:pic>
        <p:nvPicPr>
          <p:cNvPr id="6" name="Image 5">
            <a:extLst>
              <a:ext uri="{FF2B5EF4-FFF2-40B4-BE49-F238E27FC236}">
                <a16:creationId xmlns:a16="http://schemas.microsoft.com/office/drawing/2014/main" id="{3E041909-7CD9-427A-B739-5FE34C82BD8C}"/>
              </a:ext>
            </a:extLst>
          </p:cNvPr>
          <p:cNvPicPr>
            <a:picLocks noChangeAspect="1"/>
          </p:cNvPicPr>
          <p:nvPr/>
        </p:nvPicPr>
        <p:blipFill rotWithShape="1">
          <a:blip r:embed="rId11" cstate="print"/>
          <a:srcRect l="17073" t="14986" r="18415" b="8489"/>
          <a:stretch/>
        </p:blipFill>
        <p:spPr>
          <a:xfrm>
            <a:off x="4840206" y="1940793"/>
            <a:ext cx="1567338" cy="1045792"/>
          </a:xfrm>
          <a:prstGeom prst="rect">
            <a:avLst/>
          </a:prstGeom>
        </p:spPr>
      </p:pic>
      <p:pic>
        <p:nvPicPr>
          <p:cNvPr id="3" name="Imag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423593" y="2049789"/>
            <a:ext cx="1959585" cy="2748875"/>
          </a:xfrm>
          <a:prstGeom prst="rect">
            <a:avLst/>
          </a:prstGeom>
        </p:spPr>
      </p:pic>
      <p:pic>
        <p:nvPicPr>
          <p:cNvPr id="11" name="Imag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655841" y="5498931"/>
            <a:ext cx="4411341" cy="1325323"/>
          </a:xfrm>
          <a:prstGeom prst="rect">
            <a:avLst/>
          </a:prstGeom>
        </p:spPr>
      </p:pic>
      <p:sp>
        <p:nvSpPr>
          <p:cNvPr id="4" name="ZoneTexte 3"/>
          <p:cNvSpPr txBox="1"/>
          <p:nvPr/>
        </p:nvSpPr>
        <p:spPr>
          <a:xfrm>
            <a:off x="9264352" y="5498931"/>
            <a:ext cx="792088" cy="615553"/>
          </a:xfrm>
          <a:prstGeom prst="rect">
            <a:avLst/>
          </a:prstGeom>
          <a:noFill/>
        </p:spPr>
        <p:txBody>
          <a:bodyPr wrap="square" rtlCol="0">
            <a:spAutoFit/>
          </a:bodyPr>
          <a:lstStyle/>
          <a:p>
            <a:endParaRPr lang="fr-FR" dirty="0"/>
          </a:p>
          <a:p>
            <a:r>
              <a:rPr lang="fr-FR" sz="1600" u="sng" dirty="0">
                <a:solidFill>
                  <a:srgbClr val="002060"/>
                </a:solidFill>
              </a:rPr>
              <a:t>Vidéos</a:t>
            </a:r>
          </a:p>
        </p:txBody>
      </p:sp>
      <p:sp>
        <p:nvSpPr>
          <p:cNvPr id="14" name="ZoneTexte 13"/>
          <p:cNvSpPr txBox="1"/>
          <p:nvPr/>
        </p:nvSpPr>
        <p:spPr>
          <a:xfrm>
            <a:off x="2711624" y="4869161"/>
            <a:ext cx="1512168" cy="830997"/>
          </a:xfrm>
          <a:prstGeom prst="rect">
            <a:avLst/>
          </a:prstGeom>
          <a:noFill/>
        </p:spPr>
        <p:txBody>
          <a:bodyPr wrap="square" rtlCol="0">
            <a:spAutoFit/>
          </a:bodyPr>
          <a:lstStyle/>
          <a:p>
            <a:r>
              <a:rPr lang="fr-FR" sz="1600" dirty="0">
                <a:solidFill>
                  <a:srgbClr val="FF0000"/>
                </a:solidFill>
                <a:latin typeface="Arial" pitchFamily="34" charset="0"/>
                <a:cs typeface="Arial" pitchFamily="34" charset="0"/>
              </a:rPr>
              <a:t>Sortie numérique en mars 2021</a:t>
            </a:r>
          </a:p>
        </p:txBody>
      </p:sp>
      <p:cxnSp>
        <p:nvCxnSpPr>
          <p:cNvPr id="16" name="Connecteur droit avec flèche 15"/>
          <p:cNvCxnSpPr>
            <a:endCxn id="3" idx="2"/>
          </p:cNvCxnSpPr>
          <p:nvPr/>
        </p:nvCxnSpPr>
        <p:spPr>
          <a:xfrm>
            <a:off x="3359697" y="4509121"/>
            <a:ext cx="43689" cy="28954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327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E52F921-6C47-4E8E-BE45-8D9886E49924}"/>
              </a:ext>
            </a:extLst>
          </p:cNvPr>
          <p:cNvSpPr txBox="1"/>
          <p:nvPr/>
        </p:nvSpPr>
        <p:spPr>
          <a:xfrm>
            <a:off x="762000" y="675868"/>
            <a:ext cx="10668000" cy="1508105"/>
          </a:xfrm>
          <a:prstGeom prst="rect">
            <a:avLst/>
          </a:prstGeom>
          <a:noFill/>
        </p:spPr>
        <p:txBody>
          <a:bodyPr wrap="square" rtlCol="0">
            <a:spAutoFit/>
          </a:bodyPr>
          <a:lstStyle/>
          <a:p>
            <a:pPr algn="ctr"/>
            <a:r>
              <a:rPr lang="fr-FR" sz="2400" b="1" dirty="0">
                <a:effectLst>
                  <a:outerShdw blurRad="38100" dist="38100" dir="2700000" algn="tl">
                    <a:srgbClr val="000000">
                      <a:alpha val="43137"/>
                    </a:srgbClr>
                  </a:outerShdw>
                </a:effectLst>
              </a:rPr>
              <a:t>Mme </a:t>
            </a:r>
            <a:r>
              <a:rPr lang="fr-FR" sz="2400" b="1" dirty="0" smtClean="0">
                <a:effectLst>
                  <a:outerShdw blurRad="38100" dist="38100" dir="2700000" algn="tl">
                    <a:srgbClr val="000000">
                      <a:alpha val="43137"/>
                    </a:srgbClr>
                  </a:outerShdw>
                </a:effectLst>
              </a:rPr>
              <a:t>MAGUE</a:t>
            </a:r>
            <a:endParaRPr lang="fr-FR" sz="2400" b="1" dirty="0">
              <a:effectLst>
                <a:outerShdw blurRad="38100" dist="38100" dir="2700000" algn="tl">
                  <a:srgbClr val="000000">
                    <a:alpha val="43137"/>
                  </a:srgbClr>
                </a:outerShdw>
              </a:effectLst>
            </a:endParaRPr>
          </a:p>
          <a:p>
            <a:pPr algn="ctr"/>
            <a:r>
              <a:rPr lang="fr-FR" sz="2400" b="1" dirty="0">
                <a:solidFill>
                  <a:schemeClr val="tx1">
                    <a:lumMod val="50000"/>
                    <a:lumOff val="50000"/>
                  </a:schemeClr>
                </a:solidFill>
              </a:rPr>
              <a:t>Psychologue de </a:t>
            </a:r>
            <a:r>
              <a:rPr lang="fr-FR" sz="2400" b="1" dirty="0" smtClean="0">
                <a:solidFill>
                  <a:schemeClr val="tx1">
                    <a:lumMod val="50000"/>
                    <a:lumOff val="50000"/>
                  </a:schemeClr>
                </a:solidFill>
              </a:rPr>
              <a:t>l’Education </a:t>
            </a:r>
            <a:r>
              <a:rPr lang="fr-FR" sz="2400" b="1" dirty="0">
                <a:solidFill>
                  <a:schemeClr val="tx1">
                    <a:lumMod val="50000"/>
                    <a:lumOff val="50000"/>
                  </a:schemeClr>
                </a:solidFill>
              </a:rPr>
              <a:t>Nationale </a:t>
            </a:r>
          </a:p>
          <a:p>
            <a:pPr algn="ctr"/>
            <a:r>
              <a:rPr lang="fr-FR" sz="2400" b="1" dirty="0">
                <a:solidFill>
                  <a:schemeClr val="tx1">
                    <a:lumMod val="50000"/>
                    <a:lumOff val="50000"/>
                  </a:schemeClr>
                </a:solidFill>
              </a:rPr>
              <a:t> « Education, développement, orientation scolaire et professionnelle »</a:t>
            </a:r>
          </a:p>
          <a:p>
            <a:pPr algn="ctr"/>
            <a:endParaRPr lang="fr-FR" sz="2000" dirty="0"/>
          </a:p>
        </p:txBody>
      </p:sp>
      <p:sp>
        <p:nvSpPr>
          <p:cNvPr id="5" name="Rectangle 4">
            <a:extLst>
              <a:ext uri="{FF2B5EF4-FFF2-40B4-BE49-F238E27FC236}">
                <a16:creationId xmlns:a16="http://schemas.microsoft.com/office/drawing/2014/main" id="{E1506FCD-D8F6-4864-846C-784527B69CFF}"/>
              </a:ext>
            </a:extLst>
          </p:cNvPr>
          <p:cNvSpPr/>
          <p:nvPr/>
        </p:nvSpPr>
        <p:spPr>
          <a:xfrm>
            <a:off x="2819102" y="2321671"/>
            <a:ext cx="6951919" cy="155050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effectLst>
                  <a:outerShdw blurRad="38100" dist="38100" dir="2700000" algn="tl">
                    <a:srgbClr val="000000">
                      <a:alpha val="43137"/>
                    </a:srgbClr>
                  </a:outerShdw>
                </a:effectLst>
              </a:rPr>
              <a:t>Présente au collège : </a:t>
            </a:r>
          </a:p>
          <a:p>
            <a:pPr algn="ctr"/>
            <a:r>
              <a:rPr lang="fr-FR" sz="2400" dirty="0">
                <a:solidFill>
                  <a:schemeClr val="tx1"/>
                </a:solidFill>
                <a:effectLst>
                  <a:outerShdw blurRad="38100" dist="38100" dir="2700000" algn="tl">
                    <a:srgbClr val="000000">
                      <a:alpha val="43137"/>
                    </a:srgbClr>
                  </a:outerShdw>
                </a:effectLst>
              </a:rPr>
              <a:t>les </a:t>
            </a:r>
            <a:r>
              <a:rPr lang="fr-FR" sz="2400" dirty="0" smtClean="0">
                <a:solidFill>
                  <a:schemeClr val="tx1"/>
                </a:solidFill>
                <a:effectLst>
                  <a:outerShdw blurRad="38100" dist="38100" dir="2700000" algn="tl">
                    <a:srgbClr val="000000">
                      <a:alpha val="43137"/>
                    </a:srgbClr>
                  </a:outerShdw>
                </a:effectLst>
              </a:rPr>
              <a:t>mardis</a:t>
            </a:r>
            <a:endParaRPr lang="fr-FR" sz="800" dirty="0">
              <a:solidFill>
                <a:schemeClr val="tx1"/>
              </a:solidFill>
            </a:endParaRPr>
          </a:p>
          <a:p>
            <a:pPr algn="ctr"/>
            <a:endParaRPr lang="fr-FR" dirty="0">
              <a:solidFill>
                <a:schemeClr val="tx1"/>
              </a:solidFill>
            </a:endParaRPr>
          </a:p>
        </p:txBody>
      </p:sp>
      <p:sp>
        <p:nvSpPr>
          <p:cNvPr id="6" name="ZoneTexte 5">
            <a:extLst>
              <a:ext uri="{FF2B5EF4-FFF2-40B4-BE49-F238E27FC236}">
                <a16:creationId xmlns:a16="http://schemas.microsoft.com/office/drawing/2014/main" id="{054F149C-0D3D-49A4-BB09-5BC6D546ECFD}"/>
              </a:ext>
            </a:extLst>
          </p:cNvPr>
          <p:cNvSpPr txBox="1"/>
          <p:nvPr/>
        </p:nvSpPr>
        <p:spPr>
          <a:xfrm>
            <a:off x="5473149" y="3850522"/>
            <a:ext cx="5088835" cy="1938992"/>
          </a:xfrm>
          <a:prstGeom prst="rect">
            <a:avLst/>
          </a:prstGeom>
          <a:noFill/>
          <a:ln>
            <a:solidFill>
              <a:schemeClr val="tx1"/>
            </a:solidFill>
            <a:prstDash val="lgDashDotDot"/>
          </a:ln>
        </p:spPr>
        <p:txBody>
          <a:bodyPr wrap="square" rtlCol="0">
            <a:spAutoFit/>
          </a:bodyPr>
          <a:lstStyle/>
          <a:p>
            <a:pPr algn="ctr"/>
            <a:r>
              <a:rPr lang="fr-FR" sz="2000" dirty="0"/>
              <a:t>Possibilité de prendre rendez – vous sur le Centre d’Information et d’Orientation (C.I.O) </a:t>
            </a:r>
            <a:r>
              <a:rPr lang="fr-FR" sz="2000" dirty="0" smtClean="0"/>
              <a:t>Du Mirail </a:t>
            </a:r>
            <a:r>
              <a:rPr lang="fr-FR" sz="2000" b="1" dirty="0">
                <a:effectLst>
                  <a:outerShdw blurRad="38100" dist="38100" dir="2700000" algn="tl">
                    <a:srgbClr val="000000">
                      <a:alpha val="43137"/>
                    </a:srgbClr>
                  </a:outerShdw>
                </a:effectLst>
              </a:rPr>
              <a:t>toute la semaine et pendant les vacances scolaires</a:t>
            </a:r>
          </a:p>
          <a:p>
            <a:pPr algn="ctr"/>
            <a:endParaRPr lang="fr-FR" sz="2000" dirty="0"/>
          </a:p>
          <a:p>
            <a:pPr algn="ctr"/>
            <a:r>
              <a:rPr lang="fr-FR" sz="2000" b="1" dirty="0">
                <a:solidFill>
                  <a:srgbClr val="FF0066"/>
                </a:solidFill>
                <a:effectLst>
                  <a:outerShdw blurRad="38100" dist="38100" dir="2700000" algn="tl">
                    <a:srgbClr val="000000">
                      <a:alpha val="43137"/>
                    </a:srgbClr>
                  </a:outerShdw>
                </a:effectLst>
              </a:rPr>
              <a:t>05 . 67 . 52 . </a:t>
            </a:r>
            <a:r>
              <a:rPr lang="fr-FR" sz="2000" b="1" dirty="0" smtClean="0">
                <a:solidFill>
                  <a:srgbClr val="FF0066"/>
                </a:solidFill>
                <a:effectLst>
                  <a:outerShdw blurRad="38100" dist="38100" dir="2700000" algn="tl">
                    <a:srgbClr val="000000">
                      <a:alpha val="43137"/>
                    </a:srgbClr>
                  </a:outerShdw>
                </a:effectLst>
              </a:rPr>
              <a:t>41 </a:t>
            </a:r>
            <a:r>
              <a:rPr lang="fr-FR" sz="2000" b="1" dirty="0">
                <a:solidFill>
                  <a:srgbClr val="FF0066"/>
                </a:solidFill>
                <a:effectLst>
                  <a:outerShdw blurRad="38100" dist="38100" dir="2700000" algn="tl">
                    <a:srgbClr val="000000">
                      <a:alpha val="43137"/>
                    </a:srgbClr>
                  </a:outerShdw>
                </a:effectLst>
              </a:rPr>
              <a:t>. </a:t>
            </a:r>
            <a:r>
              <a:rPr lang="fr-FR" sz="2000" b="1" dirty="0" smtClean="0">
                <a:solidFill>
                  <a:srgbClr val="FF0066"/>
                </a:solidFill>
                <a:effectLst>
                  <a:outerShdw blurRad="38100" dist="38100" dir="2700000" algn="tl">
                    <a:srgbClr val="000000">
                      <a:alpha val="43137"/>
                    </a:srgbClr>
                  </a:outerShdw>
                </a:effectLst>
              </a:rPr>
              <a:t>63</a:t>
            </a:r>
            <a:endParaRPr lang="fr-FR" sz="2000" b="1" dirty="0">
              <a:solidFill>
                <a:srgbClr val="FF0066"/>
              </a:solidFill>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653D4161-FE2C-4C1C-80A9-291962B5CD0B}"/>
              </a:ext>
            </a:extLst>
          </p:cNvPr>
          <p:cNvPicPr>
            <a:picLocks noChangeAspect="1"/>
          </p:cNvPicPr>
          <p:nvPr/>
        </p:nvPicPr>
        <p:blipFill>
          <a:blip r:embed="rId3"/>
          <a:stretch>
            <a:fillRect/>
          </a:stretch>
        </p:blipFill>
        <p:spPr>
          <a:xfrm>
            <a:off x="1325217" y="3955685"/>
            <a:ext cx="1684131" cy="1196619"/>
          </a:xfrm>
          <a:prstGeom prst="rect">
            <a:avLst/>
          </a:prstGeom>
        </p:spPr>
      </p:pic>
      <p:pic>
        <p:nvPicPr>
          <p:cNvPr id="14" name="Graphique 13" descr="Combiné">
            <a:extLst>
              <a:ext uri="{FF2B5EF4-FFF2-40B4-BE49-F238E27FC236}">
                <a16:creationId xmlns:a16="http://schemas.microsoft.com/office/drawing/2014/main" id="{F6105898-50BA-401C-8644-E4C99F5D4CB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6447185" y="4973902"/>
            <a:ext cx="531363" cy="531362"/>
          </a:xfrm>
          <a:prstGeom prst="rect">
            <a:avLst/>
          </a:prstGeom>
        </p:spPr>
      </p:pic>
      <p:sp>
        <p:nvSpPr>
          <p:cNvPr id="15" name="ZoneTexte 14">
            <a:extLst>
              <a:ext uri="{FF2B5EF4-FFF2-40B4-BE49-F238E27FC236}">
                <a16:creationId xmlns:a16="http://schemas.microsoft.com/office/drawing/2014/main" id="{92024055-0CD0-4EAA-8010-8DF3C2F39873}"/>
              </a:ext>
            </a:extLst>
          </p:cNvPr>
          <p:cNvSpPr txBox="1"/>
          <p:nvPr/>
        </p:nvSpPr>
        <p:spPr>
          <a:xfrm>
            <a:off x="762005" y="5239587"/>
            <a:ext cx="2763079" cy="923330"/>
          </a:xfrm>
          <a:prstGeom prst="rect">
            <a:avLst/>
          </a:prstGeom>
          <a:noFill/>
        </p:spPr>
        <p:txBody>
          <a:bodyPr wrap="square" rtlCol="0">
            <a:spAutoFit/>
          </a:bodyPr>
          <a:lstStyle/>
          <a:p>
            <a:pPr algn="ctr"/>
            <a:r>
              <a:rPr lang="fr-FR" b="1" u="sng" dirty="0"/>
              <a:t>CIO du </a:t>
            </a:r>
            <a:r>
              <a:rPr lang="fr-FR" b="1" u="sng" dirty="0" smtClean="0"/>
              <a:t>Mirail</a:t>
            </a:r>
            <a:endParaRPr lang="fr-FR" b="1" u="sng" dirty="0"/>
          </a:p>
          <a:p>
            <a:r>
              <a:rPr lang="fr-FR" dirty="0" smtClean="0"/>
              <a:t>58 Allée de </a:t>
            </a:r>
            <a:r>
              <a:rPr lang="fr-FR" dirty="0" err="1" smtClean="0"/>
              <a:t>bellefontaine</a:t>
            </a:r>
            <a:r>
              <a:rPr lang="fr-FR" dirty="0" smtClean="0"/>
              <a:t> 31100 Toulouse</a:t>
            </a:r>
            <a:endParaRPr lang="fr-FR" dirty="0"/>
          </a:p>
        </p:txBody>
      </p:sp>
    </p:spTree>
    <p:extLst>
      <p:ext uri="{BB962C8B-B14F-4D97-AF65-F5344CB8AC3E}">
        <p14:creationId xmlns:p14="http://schemas.microsoft.com/office/powerpoint/2010/main" val="111777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3951629273"/>
              </p:ext>
            </p:extLst>
          </p:nvPr>
        </p:nvGraphicFramePr>
        <p:xfrm>
          <a:off x="719404" y="1245872"/>
          <a:ext cx="10239605" cy="48802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gner un rectangle avec un coin diagonal 5"/>
          <p:cNvSpPr/>
          <p:nvPr/>
        </p:nvSpPr>
        <p:spPr>
          <a:xfrm>
            <a:off x="3417574" y="5337810"/>
            <a:ext cx="8173079" cy="1097280"/>
          </a:xfrm>
          <a:prstGeom prst="snip2DiagRect">
            <a:avLst>
              <a:gd name="adj1" fmla="val 9785"/>
              <a:gd name="adj2"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C00000"/>
                </a:solidFill>
              </a:rPr>
              <a:t>Accompagnement aux choix </a:t>
            </a:r>
            <a:r>
              <a:rPr lang="fr-FR" sz="1600" b="1" dirty="0" smtClean="0">
                <a:solidFill>
                  <a:srgbClr val="C00000"/>
                </a:solidFill>
              </a:rPr>
              <a:t>d’orientation:</a:t>
            </a:r>
            <a:r>
              <a:rPr lang="fr-FR" sz="1600" b="1" dirty="0">
                <a:solidFill>
                  <a:srgbClr val="C00000"/>
                </a:solidFill>
              </a:rPr>
              <a:t>		</a:t>
            </a:r>
            <a:r>
              <a:rPr lang="fr-FR" sz="1600" b="1" dirty="0" smtClean="0">
                <a:solidFill>
                  <a:srgbClr val="C00000"/>
                </a:solidFill>
              </a:rPr>
              <a:t>54h</a:t>
            </a:r>
            <a:endParaRPr lang="fr-FR" sz="1600" b="1" dirty="0">
              <a:solidFill>
                <a:schemeClr val="tx1"/>
              </a:solidFill>
            </a:endParaRPr>
          </a:p>
          <a:p>
            <a:r>
              <a:rPr lang="fr-FR" sz="1600" b="1" dirty="0">
                <a:solidFill>
                  <a:srgbClr val="C00000"/>
                </a:solidFill>
              </a:rPr>
              <a:t>Accompagnement </a:t>
            </a:r>
            <a:r>
              <a:rPr lang="fr-FR" sz="1600" b="1" dirty="0" smtClean="0">
                <a:solidFill>
                  <a:srgbClr val="C00000"/>
                </a:solidFill>
              </a:rPr>
              <a:t>personnalisé: répondre plus étroitement aux besoins des élèves tout au long de l’année.</a:t>
            </a:r>
            <a:endParaRPr lang="fr-FR" sz="1600" b="1" dirty="0">
              <a:solidFill>
                <a:srgbClr val="C00000"/>
              </a:solidFill>
            </a:endParaRPr>
          </a:p>
        </p:txBody>
      </p:sp>
      <p:pic>
        <p:nvPicPr>
          <p:cNvPr id="7" name="Picture 5" descr="C:\Users\CIO-RANGUEIL-5\AppData\Local\Microsoft\Windows\Temporary Internet Files\Content.IE5\KRQ3HKJH\MC900438002[1].wmf"/>
          <p:cNvPicPr>
            <a:picLocks noChangeAspect="1" noChangeArrowheads="1"/>
          </p:cNvPicPr>
          <p:nvPr/>
        </p:nvPicPr>
        <p:blipFill>
          <a:blip r:embed="rId8" cstate="print"/>
          <a:srcRect/>
          <a:stretch>
            <a:fillRect/>
          </a:stretch>
        </p:blipFill>
        <p:spPr bwMode="auto">
          <a:xfrm>
            <a:off x="99052" y="276156"/>
            <a:ext cx="1240713" cy="642851"/>
          </a:xfrm>
          <a:prstGeom prst="rect">
            <a:avLst/>
          </a:prstGeom>
          <a:noFill/>
        </p:spPr>
      </p:pic>
      <p:sp>
        <p:nvSpPr>
          <p:cNvPr id="3" name="Rectangle 2"/>
          <p:cNvSpPr/>
          <p:nvPr/>
        </p:nvSpPr>
        <p:spPr>
          <a:xfrm>
            <a:off x="-3108" y="918998"/>
            <a:ext cx="12195111" cy="369332"/>
          </a:xfrm>
          <a:prstGeom prst="rect">
            <a:avLst/>
          </a:prstGeom>
        </p:spPr>
        <p:txBody>
          <a:bodyPr wrap="square">
            <a:spAutoFit/>
          </a:bodyPr>
          <a:lstStyle/>
          <a:p>
            <a:pPr algn="ctr"/>
            <a:r>
              <a:rPr lang="fr-FR" b="1" dirty="0">
                <a:solidFill>
                  <a:schemeClr val="accent2"/>
                </a:solidFill>
                <a:latin typeface="Arial" panose="020B0604020202020204" pitchFamily="34" charset="0"/>
                <a:cs typeface="Arial" panose="020B0604020202020204" pitchFamily="34" charset="0"/>
              </a:rPr>
              <a:t>Test numérique de positionnement en début d'année </a:t>
            </a:r>
            <a:r>
              <a:rPr lang="fr-FR" dirty="0">
                <a:solidFill>
                  <a:schemeClr val="accent2"/>
                </a:solidFill>
                <a:latin typeface="Arial" panose="020B0604020202020204" pitchFamily="34" charset="0"/>
                <a:cs typeface="Arial" panose="020B0604020202020204" pitchFamily="34" charset="0"/>
              </a:rPr>
              <a:t>en français et mathématiques</a:t>
            </a:r>
            <a:endParaRPr lang="fr-FR" dirty="0"/>
          </a:p>
        </p:txBody>
      </p:sp>
      <p:sp>
        <p:nvSpPr>
          <p:cNvPr id="8" name="Text Box 9">
            <a:extLst/>
          </p:cNvPr>
          <p:cNvSpPr txBox="1">
            <a:spLocks noChangeArrowheads="1"/>
          </p:cNvSpPr>
          <p:nvPr/>
        </p:nvSpPr>
        <p:spPr bwMode="auto">
          <a:xfrm>
            <a:off x="431371" y="155667"/>
            <a:ext cx="12192000" cy="584285"/>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La 2</a:t>
            </a:r>
            <a:r>
              <a:rPr lang="fr-FR" sz="4200" b="1" baseline="30000"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de</a:t>
            </a:r>
            <a:r>
              <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 GT: </a:t>
            </a:r>
            <a:r>
              <a:rPr lang="fr-FR" sz="36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Enseignements communs</a:t>
            </a:r>
            <a:endParaRPr lang="fr-FR" sz="36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4042568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24BE01-C2B1-4B43-9F91-DC20C0A4F2AB}"/>
              </a:ext>
            </a:extLst>
          </p:cNvPr>
          <p:cNvSpPr>
            <a:spLocks noGrp="1"/>
          </p:cNvSpPr>
          <p:nvPr>
            <p:ph type="title"/>
          </p:nvPr>
        </p:nvSpPr>
        <p:spPr>
          <a:xfrm>
            <a:off x="572493" y="651641"/>
            <a:ext cx="10552707" cy="1046728"/>
          </a:xfrm>
        </p:spPr>
        <p:txBody>
          <a:bodyPr>
            <a:noAutofit/>
          </a:bodyPr>
          <a:lstStyle/>
          <a:p>
            <a:pPr algn="ctr"/>
            <a:r>
              <a:rPr lang="fr-FR" sz="4000" b="1" dirty="0" smtClean="0">
                <a:solidFill>
                  <a:srgbClr val="C00000"/>
                </a:solidFill>
              </a:rPr>
              <a:t>La 2</a:t>
            </a:r>
            <a:r>
              <a:rPr lang="fr-FR" sz="4000" b="1" baseline="30000" dirty="0" smtClean="0">
                <a:solidFill>
                  <a:srgbClr val="C00000"/>
                </a:solidFill>
              </a:rPr>
              <a:t>nde</a:t>
            </a:r>
            <a:r>
              <a:rPr lang="fr-FR" sz="4000" b="1" dirty="0" smtClean="0">
                <a:solidFill>
                  <a:srgbClr val="C00000"/>
                </a:solidFill>
              </a:rPr>
              <a:t> GT: Enseignements optionnels</a:t>
            </a:r>
            <a:r>
              <a:rPr lang="fr-FR" sz="3200" b="1" u="sng" dirty="0">
                <a:solidFill>
                  <a:schemeClr val="tx1"/>
                </a:solidFill>
              </a:rPr>
              <a:t/>
            </a:r>
            <a:br>
              <a:rPr lang="fr-FR" sz="3200" b="1" u="sng" dirty="0">
                <a:solidFill>
                  <a:schemeClr val="tx1"/>
                </a:solidFill>
              </a:rPr>
            </a:br>
            <a:endParaRPr lang="fr-FR" sz="3200" dirty="0">
              <a:solidFill>
                <a:schemeClr val="tx1"/>
              </a:solidFill>
            </a:endParaRPr>
          </a:p>
        </p:txBody>
      </p:sp>
      <p:sp>
        <p:nvSpPr>
          <p:cNvPr id="6" name="ZoneTexte 5">
            <a:extLst>
              <a:ext uri="{FF2B5EF4-FFF2-40B4-BE49-F238E27FC236}">
                <a16:creationId xmlns:a16="http://schemas.microsoft.com/office/drawing/2014/main" id="{2EF59FF7-FB25-43F4-82C5-37E975864FF9}"/>
              </a:ext>
            </a:extLst>
          </p:cNvPr>
          <p:cNvSpPr txBox="1"/>
          <p:nvPr/>
        </p:nvSpPr>
        <p:spPr>
          <a:xfrm>
            <a:off x="905191" y="1978136"/>
            <a:ext cx="6097836" cy="369332"/>
          </a:xfrm>
          <a:prstGeom prst="rect">
            <a:avLst/>
          </a:prstGeom>
          <a:noFill/>
        </p:spPr>
        <p:txBody>
          <a:bodyPr wrap="square">
            <a:spAutoFit/>
          </a:bodyPr>
          <a:lstStyle/>
          <a:p>
            <a:pPr lvl="0"/>
            <a:r>
              <a:rPr lang="fr-FR" sz="1800" b="1" dirty="0" smtClean="0"/>
              <a:t>Un </a:t>
            </a:r>
            <a:r>
              <a:rPr lang="fr-FR" sz="1800" b="1" dirty="0"/>
              <a:t>enseignement général au choix parmi :</a:t>
            </a:r>
          </a:p>
        </p:txBody>
      </p:sp>
      <p:sp>
        <p:nvSpPr>
          <p:cNvPr id="8" name="ZoneTexte 7">
            <a:extLst>
              <a:ext uri="{FF2B5EF4-FFF2-40B4-BE49-F238E27FC236}">
                <a16:creationId xmlns:a16="http://schemas.microsoft.com/office/drawing/2014/main" id="{D937A0E7-AEF7-4EB3-B82A-B3B24E00DDF8}"/>
              </a:ext>
            </a:extLst>
          </p:cNvPr>
          <p:cNvSpPr txBox="1"/>
          <p:nvPr/>
        </p:nvSpPr>
        <p:spPr>
          <a:xfrm>
            <a:off x="893255" y="2445795"/>
            <a:ext cx="4861192" cy="2308324"/>
          </a:xfrm>
          <a:prstGeom prst="rect">
            <a:avLst/>
          </a:prstGeom>
          <a:noFill/>
        </p:spPr>
        <p:txBody>
          <a:bodyPr wrap="square">
            <a:spAutoFit/>
          </a:bodyPr>
          <a:lstStyle/>
          <a:p>
            <a:pPr lvl="0"/>
            <a:r>
              <a:rPr lang="fr-FR" sz="1800" dirty="0"/>
              <a:t>Langues vivantes C (3h)</a:t>
            </a:r>
          </a:p>
          <a:p>
            <a:pPr lvl="0"/>
            <a:r>
              <a:rPr lang="fr-FR" sz="1800" dirty="0"/>
              <a:t>Arts ( arts plastiques ou </a:t>
            </a:r>
            <a:r>
              <a:rPr lang="fr-FR" sz="1800" b="0" dirty="0"/>
              <a:t>cinéma-audiovisuel </a:t>
            </a:r>
            <a:r>
              <a:rPr lang="fr-FR" sz="1800" dirty="0"/>
              <a:t>ou danse ou histoire des arts ou musique </a:t>
            </a:r>
            <a:r>
              <a:rPr lang="fr-FR" sz="1800" b="0" dirty="0"/>
              <a:t>ou théâtre) </a:t>
            </a:r>
            <a:r>
              <a:rPr lang="fr-FR" sz="1800" dirty="0"/>
              <a:t>(3h)</a:t>
            </a:r>
          </a:p>
          <a:p>
            <a:pPr lvl="0"/>
            <a:r>
              <a:rPr lang="fr-FR" sz="1800" dirty="0"/>
              <a:t>EPS (3h)</a:t>
            </a:r>
          </a:p>
          <a:p>
            <a:pPr lvl="0"/>
            <a:r>
              <a:rPr lang="fr-FR" sz="1800" dirty="0"/>
              <a:t>Langues et cultures de l’antiquité (Latin ou Grec</a:t>
            </a:r>
            <a:r>
              <a:rPr lang="fr-FR" dirty="0"/>
              <a:t> 3H) </a:t>
            </a:r>
            <a:endParaRPr lang="fr-FR" sz="1800" dirty="0"/>
          </a:p>
          <a:p>
            <a:pPr lvl="0"/>
            <a:r>
              <a:rPr lang="fr-FR" sz="1800" dirty="0"/>
              <a:t>Langue des signes (3h)</a:t>
            </a:r>
          </a:p>
          <a:p>
            <a:pPr lvl="0"/>
            <a:r>
              <a:rPr lang="fr-FR" sz="1800" dirty="0"/>
              <a:t>Arts du cirque (6)</a:t>
            </a:r>
          </a:p>
          <a:p>
            <a:pPr lvl="0"/>
            <a:r>
              <a:rPr lang="fr-FR" sz="1800" dirty="0">
                <a:solidFill>
                  <a:srgbClr val="C00000"/>
                </a:solidFill>
              </a:rPr>
              <a:t>Ecologie-agronomie (3h)*</a:t>
            </a:r>
          </a:p>
        </p:txBody>
      </p:sp>
      <p:sp>
        <p:nvSpPr>
          <p:cNvPr id="10" name="ZoneTexte 9">
            <a:extLst>
              <a:ext uri="{FF2B5EF4-FFF2-40B4-BE49-F238E27FC236}">
                <a16:creationId xmlns:a16="http://schemas.microsoft.com/office/drawing/2014/main" id="{0FC80652-8AD6-42B6-AF55-1CA772F98EA7}"/>
              </a:ext>
            </a:extLst>
          </p:cNvPr>
          <p:cNvSpPr txBox="1"/>
          <p:nvPr/>
        </p:nvSpPr>
        <p:spPr>
          <a:xfrm>
            <a:off x="6437557" y="2439079"/>
            <a:ext cx="5423899" cy="3139321"/>
          </a:xfrm>
          <a:prstGeom prst="rect">
            <a:avLst/>
          </a:prstGeom>
          <a:noFill/>
        </p:spPr>
        <p:txBody>
          <a:bodyPr wrap="square">
            <a:spAutoFit/>
          </a:bodyPr>
          <a:lstStyle/>
          <a:p>
            <a:pPr lvl="0"/>
            <a:r>
              <a:rPr lang="fr-FR" sz="1800" dirty="0"/>
              <a:t>Management et gestion (1h30)</a:t>
            </a:r>
          </a:p>
          <a:p>
            <a:pPr lvl="0"/>
            <a:r>
              <a:rPr lang="fr-FR" sz="1800" dirty="0"/>
              <a:t>Santé et social (1h30) </a:t>
            </a:r>
          </a:p>
          <a:p>
            <a:pPr lvl="0"/>
            <a:r>
              <a:rPr lang="fr-FR" sz="1800" dirty="0"/>
              <a:t>Biotechnologie (1h30) </a:t>
            </a:r>
          </a:p>
          <a:p>
            <a:pPr lvl="0"/>
            <a:r>
              <a:rPr lang="fr-FR" sz="1800" b="0" dirty="0"/>
              <a:t>Sciences et laboratoire (1h30) </a:t>
            </a:r>
          </a:p>
          <a:p>
            <a:pPr lvl="0"/>
            <a:r>
              <a:rPr lang="fr-FR" sz="1800" dirty="0"/>
              <a:t>Sciences de l’ingénieur (1h30) </a:t>
            </a:r>
          </a:p>
          <a:p>
            <a:pPr lvl="0"/>
            <a:r>
              <a:rPr lang="fr-FR" sz="1800" dirty="0"/>
              <a:t>Création et innovation technologiques (1h30)</a:t>
            </a:r>
          </a:p>
          <a:p>
            <a:pPr lvl="0"/>
            <a:r>
              <a:rPr lang="fr-FR" sz="1800" b="0" dirty="0"/>
              <a:t>Création et culture-design (6h)</a:t>
            </a:r>
          </a:p>
          <a:p>
            <a:pPr lvl="0"/>
            <a:r>
              <a:rPr lang="fr-FR" sz="1800" dirty="0"/>
              <a:t>Atelier artistique (6h)</a:t>
            </a:r>
          </a:p>
          <a:p>
            <a:pPr lvl="0"/>
            <a:r>
              <a:rPr lang="fr-FR" sz="1800" dirty="0">
                <a:solidFill>
                  <a:srgbClr val="C00000"/>
                </a:solidFill>
              </a:rPr>
              <a:t>Hippologie et équitation ou autres pratiques sportives (3h)</a:t>
            </a:r>
          </a:p>
          <a:p>
            <a:pPr lvl="0"/>
            <a:r>
              <a:rPr lang="fr-FR" sz="1800" dirty="0">
                <a:solidFill>
                  <a:srgbClr val="C00000"/>
                </a:solidFill>
              </a:rPr>
              <a:t>Pratiques sociales et cultuelles (3h)</a:t>
            </a:r>
          </a:p>
          <a:p>
            <a:pPr lvl="0"/>
            <a:r>
              <a:rPr lang="fr-FR" sz="1800" dirty="0">
                <a:solidFill>
                  <a:srgbClr val="C00000"/>
                </a:solidFill>
              </a:rPr>
              <a:t>Pratiques professionnelles  (3h)</a:t>
            </a:r>
            <a:endParaRPr lang="fr-FR" dirty="0"/>
          </a:p>
        </p:txBody>
      </p:sp>
      <p:sp>
        <p:nvSpPr>
          <p:cNvPr id="12" name="ZoneTexte 11">
            <a:extLst>
              <a:ext uri="{FF2B5EF4-FFF2-40B4-BE49-F238E27FC236}">
                <a16:creationId xmlns:a16="http://schemas.microsoft.com/office/drawing/2014/main" id="{D67D3E0E-2F39-4383-A527-7F5319CC1FD4}"/>
              </a:ext>
            </a:extLst>
          </p:cNvPr>
          <p:cNvSpPr txBox="1"/>
          <p:nvPr/>
        </p:nvSpPr>
        <p:spPr>
          <a:xfrm>
            <a:off x="6397199" y="1949410"/>
            <a:ext cx="6097836" cy="369332"/>
          </a:xfrm>
          <a:prstGeom prst="rect">
            <a:avLst/>
          </a:prstGeom>
          <a:noFill/>
        </p:spPr>
        <p:txBody>
          <a:bodyPr wrap="square">
            <a:spAutoFit/>
          </a:bodyPr>
          <a:lstStyle/>
          <a:p>
            <a:pPr lvl="0"/>
            <a:r>
              <a:rPr lang="fr-FR" sz="1800" b="1" dirty="0"/>
              <a:t>Un enseignement technologique au choix parmi :</a:t>
            </a:r>
          </a:p>
        </p:txBody>
      </p:sp>
      <p:sp>
        <p:nvSpPr>
          <p:cNvPr id="13" name="Rectangle 12">
            <a:extLst>
              <a:ext uri="{FF2B5EF4-FFF2-40B4-BE49-F238E27FC236}">
                <a16:creationId xmlns:a16="http://schemas.microsoft.com/office/drawing/2014/main" id="{6F35AFDB-DF10-4BCC-8EDE-4073EED94C9D}"/>
              </a:ext>
            </a:extLst>
          </p:cNvPr>
          <p:cNvSpPr/>
          <p:nvPr/>
        </p:nvSpPr>
        <p:spPr>
          <a:xfrm>
            <a:off x="4197431" y="2047740"/>
            <a:ext cx="2900191" cy="290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0000"/>
              </a:solidFill>
            </a:endParaRPr>
          </a:p>
        </p:txBody>
      </p:sp>
      <p:sp>
        <p:nvSpPr>
          <p:cNvPr id="15" name="ZoneTexte 14">
            <a:extLst>
              <a:ext uri="{FF2B5EF4-FFF2-40B4-BE49-F238E27FC236}">
                <a16:creationId xmlns:a16="http://schemas.microsoft.com/office/drawing/2014/main" id="{7323270B-26F7-4ADE-BDF5-0DC469817690}"/>
              </a:ext>
            </a:extLst>
          </p:cNvPr>
          <p:cNvSpPr txBox="1"/>
          <p:nvPr/>
        </p:nvSpPr>
        <p:spPr>
          <a:xfrm>
            <a:off x="8049660" y="6100939"/>
            <a:ext cx="3286696" cy="369332"/>
          </a:xfrm>
          <a:prstGeom prst="rect">
            <a:avLst/>
          </a:prstGeom>
          <a:noFill/>
        </p:spPr>
        <p:txBody>
          <a:bodyPr wrap="square">
            <a:spAutoFit/>
          </a:bodyPr>
          <a:lstStyle/>
          <a:p>
            <a:pPr algn="ctr"/>
            <a:r>
              <a:rPr lang="fr-FR" dirty="0">
                <a:solidFill>
                  <a:srgbClr val="FF0000"/>
                </a:solidFill>
              </a:rPr>
              <a:t>* </a:t>
            </a:r>
            <a:r>
              <a:rPr lang="fr-FR" dirty="0">
                <a:solidFill>
                  <a:srgbClr val="C00000"/>
                </a:solidFill>
              </a:rPr>
              <a:t>En Lycée agricole</a:t>
            </a:r>
          </a:p>
        </p:txBody>
      </p:sp>
    </p:spTree>
    <p:extLst>
      <p:ext uri="{BB962C8B-B14F-4D97-AF65-F5344CB8AC3E}">
        <p14:creationId xmlns:p14="http://schemas.microsoft.com/office/powerpoint/2010/main" val="2862883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72DD84-248B-41D7-9585-48F2380EEFCC}"/>
              </a:ext>
            </a:extLst>
          </p:cNvPr>
          <p:cNvSpPr>
            <a:spLocks noGrp="1"/>
          </p:cNvSpPr>
          <p:nvPr>
            <p:ph type="title"/>
          </p:nvPr>
        </p:nvSpPr>
        <p:spPr>
          <a:xfrm>
            <a:off x="1066800" y="577286"/>
            <a:ext cx="10058400" cy="1945941"/>
          </a:xfrm>
        </p:spPr>
        <p:txBody>
          <a:bodyPr>
            <a:normAutofit fontScale="90000"/>
          </a:bodyPr>
          <a:lstStyle/>
          <a:p>
            <a:pPr algn="ctr"/>
            <a:r>
              <a:rPr lang="fr-FR" sz="3800" b="1" dirty="0">
                <a:solidFill>
                  <a:srgbClr val="C00000"/>
                </a:solidFill>
              </a:rPr>
              <a:t>APRES LA CLASSE DE 2de GT </a:t>
            </a:r>
            <a:r>
              <a:rPr lang="fr-FR" sz="3800" b="1" dirty="0">
                <a:solidFill>
                  <a:schemeClr val="tx1"/>
                </a:solidFill>
              </a:rPr>
              <a:t>je peux m’orienter, si le conseil de classe y est favorable, vers la VOIE GENERALE</a:t>
            </a:r>
            <a:br>
              <a:rPr lang="fr-FR" sz="3800" b="1" dirty="0">
                <a:solidFill>
                  <a:schemeClr val="tx1"/>
                </a:solidFill>
              </a:rPr>
            </a:br>
            <a:r>
              <a:rPr lang="fr-FR" sz="3800" dirty="0">
                <a:solidFill>
                  <a:schemeClr val="tx1"/>
                </a:solidFill>
              </a:rPr>
              <a:t>J</a:t>
            </a:r>
            <a:r>
              <a:rPr lang="fr-FR" sz="2800" b="1" dirty="0">
                <a:solidFill>
                  <a:schemeClr val="tx1"/>
                </a:solidFill>
              </a:rPr>
              <a:t>e reste dans mon lycée sauf si ma demande de dérogation est acceptée </a:t>
            </a:r>
            <a:r>
              <a:rPr lang="fr-FR" sz="3800" b="1" dirty="0">
                <a:solidFill>
                  <a:schemeClr val="tx1"/>
                </a:solidFill>
              </a:rPr>
              <a:t> </a:t>
            </a:r>
            <a:endParaRPr lang="fr-FR" sz="3800" dirty="0">
              <a:solidFill>
                <a:schemeClr val="tx1"/>
              </a:solidFill>
            </a:endParaRPr>
          </a:p>
        </p:txBody>
      </p:sp>
    </p:spTree>
    <p:extLst>
      <p:ext uri="{BB962C8B-B14F-4D97-AF65-F5344CB8AC3E}">
        <p14:creationId xmlns:p14="http://schemas.microsoft.com/office/powerpoint/2010/main" val="2697975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019164713"/>
              </p:ext>
            </p:extLst>
          </p:nvPr>
        </p:nvGraphicFramePr>
        <p:xfrm>
          <a:off x="609600" y="1124752"/>
          <a:ext cx="10972800" cy="4824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9">
            <a:extLst/>
          </p:cNvPr>
          <p:cNvSpPr txBox="1">
            <a:spLocks noChangeArrowheads="1"/>
          </p:cNvSpPr>
          <p:nvPr/>
        </p:nvSpPr>
        <p:spPr bwMode="auto">
          <a:xfrm>
            <a:off x="0" y="116632"/>
            <a:ext cx="12192000" cy="584200"/>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La voie générale </a:t>
            </a:r>
            <a:endPar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2968685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nvPr>
        </p:nvGraphicFramePr>
        <p:xfrm>
          <a:off x="652981" y="1124744"/>
          <a:ext cx="10849206" cy="5201046"/>
        </p:xfrm>
        <a:graphic>
          <a:graphicData uri="http://schemas.openxmlformats.org/drawingml/2006/table">
            <a:tbl>
              <a:tblPr firstRow="1" bandRow="1">
                <a:tableStyleId>{5C22544A-7EE6-4342-B048-85BDC9FD1C3A}</a:tableStyleId>
              </a:tblPr>
              <a:tblGrid>
                <a:gridCol w="5184576">
                  <a:extLst>
                    <a:ext uri="{9D8B030D-6E8A-4147-A177-3AD203B41FA5}">
                      <a16:colId xmlns:a16="http://schemas.microsoft.com/office/drawing/2014/main" val="20000"/>
                    </a:ext>
                  </a:extLst>
                </a:gridCol>
                <a:gridCol w="2976331">
                  <a:extLst>
                    <a:ext uri="{9D8B030D-6E8A-4147-A177-3AD203B41FA5}">
                      <a16:colId xmlns:a16="http://schemas.microsoft.com/office/drawing/2014/main" val="20001"/>
                    </a:ext>
                  </a:extLst>
                </a:gridCol>
                <a:gridCol w="2688299">
                  <a:extLst>
                    <a:ext uri="{9D8B030D-6E8A-4147-A177-3AD203B41FA5}">
                      <a16:colId xmlns:a16="http://schemas.microsoft.com/office/drawing/2014/main" val="20002"/>
                    </a:ext>
                  </a:extLst>
                </a:gridCol>
              </a:tblGrid>
              <a:tr h="582399">
                <a:tc>
                  <a:txBody>
                    <a:bodyPr/>
                    <a:lstStyle/>
                    <a:p>
                      <a:pPr algn="ctr"/>
                      <a:r>
                        <a:rPr lang="fr-FR" sz="1600" dirty="0" smtClean="0">
                          <a:latin typeface="Arial" panose="020B0604020202020204" pitchFamily="34" charset="0"/>
                          <a:cs typeface="Arial" panose="020B0604020202020204" pitchFamily="34" charset="0"/>
                        </a:rPr>
                        <a:t>ENSEIGNEMENTS</a:t>
                      </a:r>
                      <a:r>
                        <a:rPr lang="fr-FR" sz="1600" baseline="0" dirty="0" smtClean="0">
                          <a:latin typeface="Arial" panose="020B0604020202020204" pitchFamily="34" charset="0"/>
                          <a:cs typeface="Arial" panose="020B0604020202020204" pitchFamily="34" charset="0"/>
                        </a:rPr>
                        <a:t> COMMUNS</a:t>
                      </a: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PREMIERE</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TERMINALE</a:t>
                      </a:r>
                    </a:p>
                  </a:txBody>
                  <a:tcPr marL="121920" marR="121920" anchor="ctr"/>
                </a:tc>
                <a:extLst>
                  <a:ext uri="{0D108BD9-81ED-4DB2-BD59-A6C34878D82A}">
                    <a16:rowId xmlns:a16="http://schemas.microsoft.com/office/drawing/2014/main" val="10000"/>
                  </a:ext>
                </a:extLst>
              </a:tr>
              <a:tr h="582399">
                <a:tc>
                  <a:txBody>
                    <a:bodyPr/>
                    <a:lstStyle/>
                    <a:p>
                      <a:pPr algn="ctr"/>
                      <a:r>
                        <a:rPr lang="fr-FR" sz="1600" dirty="0">
                          <a:latin typeface="Arial" panose="020B0604020202020204" pitchFamily="34" charset="0"/>
                          <a:cs typeface="Arial" panose="020B0604020202020204" pitchFamily="34" charset="0"/>
                        </a:rPr>
                        <a:t>Français</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4h</a:t>
                      </a:r>
                    </a:p>
                  </a:txBody>
                  <a:tcPr marL="121920" marR="121920" anchor="ctr"/>
                </a:tc>
                <a:tc>
                  <a:txBody>
                    <a:bodyPr/>
                    <a:lstStyle/>
                    <a:p>
                      <a:pPr algn="ctr"/>
                      <a:endParaRPr lang="fr-FR" sz="1600" dirty="0">
                        <a:latin typeface="Arial" panose="020B0604020202020204" pitchFamily="34" charset="0"/>
                        <a:cs typeface="Arial" panose="020B0604020202020204" pitchFamily="34" charset="0"/>
                      </a:endParaRPr>
                    </a:p>
                  </a:txBody>
                  <a:tcPr marL="121920" marR="121920" anchor="ctr"/>
                </a:tc>
                <a:extLst>
                  <a:ext uri="{0D108BD9-81ED-4DB2-BD59-A6C34878D82A}">
                    <a16:rowId xmlns:a16="http://schemas.microsoft.com/office/drawing/2014/main" val="10001"/>
                  </a:ext>
                </a:extLst>
              </a:tr>
              <a:tr h="582399">
                <a:tc>
                  <a:txBody>
                    <a:bodyPr/>
                    <a:lstStyle/>
                    <a:p>
                      <a:pPr algn="ctr"/>
                      <a:r>
                        <a:rPr lang="fr-FR" sz="1600" dirty="0">
                          <a:latin typeface="Arial" panose="020B0604020202020204" pitchFamily="34" charset="0"/>
                          <a:cs typeface="Arial" panose="020B0604020202020204" pitchFamily="34" charset="0"/>
                        </a:rPr>
                        <a:t>Philosophie</a:t>
                      </a:r>
                    </a:p>
                  </a:txBody>
                  <a:tcPr marL="121920" marR="121920" anchor="ctr"/>
                </a:tc>
                <a:tc>
                  <a:txBody>
                    <a:bodyPr/>
                    <a:lstStyle/>
                    <a:p>
                      <a:pPr algn="ct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4h</a:t>
                      </a:r>
                    </a:p>
                  </a:txBody>
                  <a:tcPr marL="121920" marR="121920" anchor="ctr"/>
                </a:tc>
                <a:extLst>
                  <a:ext uri="{0D108BD9-81ED-4DB2-BD59-A6C34878D82A}">
                    <a16:rowId xmlns:a16="http://schemas.microsoft.com/office/drawing/2014/main" val="10002"/>
                  </a:ext>
                </a:extLst>
              </a:tr>
              <a:tr h="582399">
                <a:tc>
                  <a:txBody>
                    <a:bodyPr/>
                    <a:lstStyle/>
                    <a:p>
                      <a:pPr algn="ctr"/>
                      <a:r>
                        <a:rPr lang="fr-FR" sz="1600" dirty="0">
                          <a:latin typeface="Arial" panose="020B0604020202020204" pitchFamily="34" charset="0"/>
                          <a:cs typeface="Arial" panose="020B0604020202020204" pitchFamily="34" charset="0"/>
                        </a:rPr>
                        <a:t>Histoire-Géographie</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3h</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3h</a:t>
                      </a:r>
                    </a:p>
                  </a:txBody>
                  <a:tcPr marL="121920" marR="121920" anchor="ctr"/>
                </a:tc>
                <a:extLst>
                  <a:ext uri="{0D108BD9-81ED-4DB2-BD59-A6C34878D82A}">
                    <a16:rowId xmlns:a16="http://schemas.microsoft.com/office/drawing/2014/main" val="10003"/>
                  </a:ext>
                </a:extLst>
              </a:tr>
              <a:tr h="582399">
                <a:tc>
                  <a:txBody>
                    <a:bodyPr/>
                    <a:lstStyle/>
                    <a:p>
                      <a:pPr algn="ctr"/>
                      <a:r>
                        <a:rPr lang="fr-FR" sz="1600" dirty="0">
                          <a:latin typeface="Arial" panose="020B0604020202020204" pitchFamily="34" charset="0"/>
                          <a:cs typeface="Arial" panose="020B0604020202020204" pitchFamily="34" charset="0"/>
                        </a:rPr>
                        <a:t>Enseignement </a:t>
                      </a:r>
                      <a:r>
                        <a:rPr lang="fr-FR" sz="1600" dirty="0" smtClean="0">
                          <a:latin typeface="Arial" panose="020B0604020202020204" pitchFamily="34" charset="0"/>
                          <a:cs typeface="Arial" panose="020B0604020202020204" pitchFamily="34" charset="0"/>
                        </a:rPr>
                        <a:t>Moral </a:t>
                      </a:r>
                      <a:r>
                        <a:rPr lang="fr-FR" sz="1600" dirty="0">
                          <a:latin typeface="Arial" panose="020B0604020202020204" pitchFamily="34" charset="0"/>
                          <a:cs typeface="Arial" panose="020B0604020202020204" pitchFamily="34" charset="0"/>
                        </a:rPr>
                        <a:t>et </a:t>
                      </a:r>
                      <a:r>
                        <a:rPr lang="fr-FR" sz="1600" dirty="0" smtClean="0">
                          <a:latin typeface="Arial" panose="020B0604020202020204" pitchFamily="34" charset="0"/>
                          <a:cs typeface="Arial" panose="020B0604020202020204" pitchFamily="34" charset="0"/>
                        </a:rPr>
                        <a:t>Civique</a:t>
                      </a: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0h30</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0h30</a:t>
                      </a:r>
                    </a:p>
                  </a:txBody>
                  <a:tcPr marL="121920" marR="121920" anchor="ctr"/>
                </a:tc>
                <a:extLst>
                  <a:ext uri="{0D108BD9-81ED-4DB2-BD59-A6C34878D82A}">
                    <a16:rowId xmlns:a16="http://schemas.microsoft.com/office/drawing/2014/main" val="10004"/>
                  </a:ext>
                </a:extLst>
              </a:tr>
              <a:tr h="582399">
                <a:tc>
                  <a:txBody>
                    <a:bodyPr/>
                    <a:lstStyle/>
                    <a:p>
                      <a:pPr algn="ctr"/>
                      <a:r>
                        <a:rPr lang="fr-FR" sz="1600" dirty="0" smtClean="0">
                          <a:latin typeface="Arial" panose="020B0604020202020204" pitchFamily="34" charset="0"/>
                          <a:cs typeface="Arial" panose="020B0604020202020204" pitchFamily="34" charset="0"/>
                        </a:rPr>
                        <a:t>Langues Vivantes </a:t>
                      </a:r>
                      <a:r>
                        <a:rPr lang="fr-FR" sz="1600" dirty="0">
                          <a:latin typeface="Arial" panose="020B0604020202020204" pitchFamily="34" charset="0"/>
                          <a:cs typeface="Arial" panose="020B0604020202020204" pitchFamily="34" charset="0"/>
                        </a:rPr>
                        <a:t>A et B</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4h30</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4h</a:t>
                      </a:r>
                    </a:p>
                  </a:txBody>
                  <a:tcPr marL="121920" marR="121920" anchor="ctr"/>
                </a:tc>
                <a:extLst>
                  <a:ext uri="{0D108BD9-81ED-4DB2-BD59-A6C34878D82A}">
                    <a16:rowId xmlns:a16="http://schemas.microsoft.com/office/drawing/2014/main" val="10005"/>
                  </a:ext>
                </a:extLst>
              </a:tr>
              <a:tr h="541854">
                <a:tc>
                  <a:txBody>
                    <a:bodyPr/>
                    <a:lstStyle/>
                    <a:p>
                      <a:pPr algn="ctr"/>
                      <a:r>
                        <a:rPr lang="fr-FR" sz="1600" dirty="0" smtClean="0">
                          <a:latin typeface="Arial" panose="020B0604020202020204" pitchFamily="34" charset="0"/>
                          <a:cs typeface="Arial" panose="020B0604020202020204" pitchFamily="34" charset="0"/>
                        </a:rPr>
                        <a:t>Enseignement</a:t>
                      </a:r>
                      <a:r>
                        <a:rPr lang="fr-FR" sz="1600" baseline="0" dirty="0" smtClean="0">
                          <a:latin typeface="Arial" panose="020B0604020202020204" pitchFamily="34" charset="0"/>
                          <a:cs typeface="Arial" panose="020B0604020202020204" pitchFamily="34" charset="0"/>
                        </a:rPr>
                        <a:t> S</a:t>
                      </a:r>
                      <a:r>
                        <a:rPr lang="fr-FR" sz="1600" dirty="0" smtClean="0">
                          <a:latin typeface="Arial" panose="020B0604020202020204" pitchFamily="34" charset="0"/>
                          <a:cs typeface="Arial" panose="020B0604020202020204" pitchFamily="34" charset="0"/>
                        </a:rPr>
                        <a:t>cientifique </a:t>
                      </a: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2h</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2h</a:t>
                      </a:r>
                    </a:p>
                  </a:txBody>
                  <a:tcPr marL="121920" marR="121920" anchor="ctr"/>
                </a:tc>
                <a:extLst>
                  <a:ext uri="{0D108BD9-81ED-4DB2-BD59-A6C34878D82A}">
                    <a16:rowId xmlns:a16="http://schemas.microsoft.com/office/drawing/2014/main" val="10006"/>
                  </a:ext>
                </a:extLst>
              </a:tr>
              <a:tr h="582399">
                <a:tc>
                  <a:txBody>
                    <a:bodyPr/>
                    <a:lstStyle/>
                    <a:p>
                      <a:pPr algn="ctr"/>
                      <a:r>
                        <a:rPr lang="fr-FR" sz="1600" dirty="0">
                          <a:latin typeface="Arial" panose="020B0604020202020204" pitchFamily="34" charset="0"/>
                          <a:cs typeface="Arial" panose="020B0604020202020204" pitchFamily="34" charset="0"/>
                        </a:rPr>
                        <a:t>Education Physique et </a:t>
                      </a:r>
                      <a:r>
                        <a:rPr lang="fr-FR" sz="1600" dirty="0" smtClean="0">
                          <a:latin typeface="Arial" panose="020B0604020202020204" pitchFamily="34" charset="0"/>
                          <a:cs typeface="Arial" panose="020B0604020202020204" pitchFamily="34" charset="0"/>
                        </a:rPr>
                        <a:t>Sportive</a:t>
                      </a:r>
                      <a:endParaRPr lang="fr-FR" sz="1600" dirty="0">
                        <a:latin typeface="Arial" panose="020B0604020202020204" pitchFamily="34" charset="0"/>
                        <a:cs typeface="Arial" panose="020B0604020202020204" pitchFamily="34" charset="0"/>
                      </a:endParaRPr>
                    </a:p>
                  </a:txBody>
                  <a:tcPr marL="121920" marR="121920" anchor="ctr"/>
                </a:tc>
                <a:tc>
                  <a:txBody>
                    <a:bodyPr/>
                    <a:lstStyle/>
                    <a:p>
                      <a:pPr algn="ctr"/>
                      <a:r>
                        <a:rPr lang="fr-FR" sz="1600" dirty="0">
                          <a:latin typeface="Arial" panose="020B0604020202020204" pitchFamily="34" charset="0"/>
                          <a:cs typeface="Arial" panose="020B0604020202020204" pitchFamily="34" charset="0"/>
                        </a:rPr>
                        <a:t>2h</a:t>
                      </a:r>
                    </a:p>
                  </a:txBody>
                  <a:tcPr marL="121920" marR="121920" anchor="ctr"/>
                </a:tc>
                <a:tc>
                  <a:txBody>
                    <a:bodyPr/>
                    <a:lstStyle/>
                    <a:p>
                      <a:pPr algn="ctr"/>
                      <a:r>
                        <a:rPr lang="fr-FR" sz="1600" dirty="0">
                          <a:latin typeface="Arial" panose="020B0604020202020204" pitchFamily="34" charset="0"/>
                          <a:cs typeface="Arial" panose="020B0604020202020204" pitchFamily="34" charset="0"/>
                        </a:rPr>
                        <a:t>2h</a:t>
                      </a:r>
                    </a:p>
                  </a:txBody>
                  <a:tcPr marL="121920" marR="121920" anchor="ctr"/>
                </a:tc>
                <a:extLst>
                  <a:ext uri="{0D108BD9-81ED-4DB2-BD59-A6C34878D82A}">
                    <a16:rowId xmlns:a16="http://schemas.microsoft.com/office/drawing/2014/main" val="10007"/>
                  </a:ext>
                </a:extLst>
              </a:tr>
              <a:tr h="582399">
                <a:tc>
                  <a:txBody>
                    <a:bodyPr/>
                    <a:lstStyle/>
                    <a:p>
                      <a:pPr algn="ctr"/>
                      <a:r>
                        <a:rPr lang="fr-FR" sz="1600" b="1" dirty="0">
                          <a:latin typeface="Arial" panose="020B0604020202020204" pitchFamily="34" charset="0"/>
                          <a:cs typeface="Arial" panose="020B0604020202020204" pitchFamily="34" charset="0"/>
                        </a:rPr>
                        <a:t>TOTAL</a:t>
                      </a:r>
                    </a:p>
                  </a:txBody>
                  <a:tcPr marL="121920" marR="121920" anchor="ctr"/>
                </a:tc>
                <a:tc>
                  <a:txBody>
                    <a:bodyPr/>
                    <a:lstStyle/>
                    <a:p>
                      <a:pPr algn="ctr"/>
                      <a:r>
                        <a:rPr lang="fr-FR" sz="1600" b="1" dirty="0">
                          <a:latin typeface="Arial" panose="020B0604020202020204" pitchFamily="34" charset="0"/>
                          <a:cs typeface="Arial" panose="020B0604020202020204" pitchFamily="34" charset="0"/>
                        </a:rPr>
                        <a:t>16h</a:t>
                      </a:r>
                    </a:p>
                  </a:txBody>
                  <a:tcPr marL="121920" marR="121920" anchor="ctr"/>
                </a:tc>
                <a:tc>
                  <a:txBody>
                    <a:bodyPr/>
                    <a:lstStyle/>
                    <a:p>
                      <a:pPr algn="ctr"/>
                      <a:r>
                        <a:rPr lang="fr-FR" sz="1600" b="1" dirty="0">
                          <a:latin typeface="Arial" panose="020B0604020202020204" pitchFamily="34" charset="0"/>
                          <a:cs typeface="Arial" panose="020B0604020202020204" pitchFamily="34" charset="0"/>
                        </a:rPr>
                        <a:t>15h30</a:t>
                      </a:r>
                    </a:p>
                  </a:txBody>
                  <a:tcPr marL="121920" marR="121920" anchor="ctr"/>
                </a:tc>
                <a:extLst>
                  <a:ext uri="{0D108BD9-81ED-4DB2-BD59-A6C34878D82A}">
                    <a16:rowId xmlns:a16="http://schemas.microsoft.com/office/drawing/2014/main" val="10008"/>
                  </a:ext>
                </a:extLst>
              </a:tr>
            </a:tbl>
          </a:graphicData>
        </a:graphic>
      </p:graphicFrame>
      <p:sp>
        <p:nvSpPr>
          <p:cNvPr id="5" name="Text Box 9">
            <a:extLst/>
          </p:cNvPr>
          <p:cNvSpPr txBox="1">
            <a:spLocks noChangeArrowheads="1"/>
          </p:cNvSpPr>
          <p:nvPr/>
        </p:nvSpPr>
        <p:spPr bwMode="auto">
          <a:xfrm>
            <a:off x="-18421" y="116632"/>
            <a:ext cx="12192000" cy="1075508"/>
          </a:xfrm>
          <a:prstGeom prst="rect">
            <a:avLst/>
          </a:prstGeom>
          <a:noFill/>
          <a:ln w="9525">
            <a:noFill/>
            <a:round/>
            <a:headEnd/>
            <a:tailEnd/>
          </a:ln>
          <a:effectLst/>
        </p:spPr>
        <p:txBody>
          <a:bodyPr wrap="square" lIns="92160" tIns="46080" rIns="92160" bIns="46080" anchor="b">
            <a:spAutoFit/>
          </a:bodyPr>
          <a:lstStyle/>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endPar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endParaRPr>
          </a:p>
          <a:p>
            <a:pPr algn="ctr">
              <a:lnSpc>
                <a:spcPct val="76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Lst>
              <a:defRPr/>
            </a:pPr>
            <a:r>
              <a:rPr lang="fr-FR" sz="4200" b="1" dirty="0" smtClean="0">
                <a:solidFill>
                  <a:srgbClr val="FF0000"/>
                </a:solidFill>
                <a:effectLst>
                  <a:outerShdw blurRad="38100" dist="38100" dir="2700000" algn="tl">
                    <a:srgbClr val="000000"/>
                  </a:outerShdw>
                </a:effectLst>
                <a:latin typeface="Arial Rounded MT Bold" pitchFamily="32" charset="0"/>
                <a:cs typeface="Lucida Sans Unicode" pitchFamily="32" charset="0"/>
              </a:rPr>
              <a:t>La </a:t>
            </a:r>
            <a:r>
              <a:rPr lang="fr-FR" sz="4200" b="1" dirty="0">
                <a:solidFill>
                  <a:srgbClr val="FF0000"/>
                </a:solidFill>
                <a:effectLst>
                  <a:outerShdw blurRad="38100" dist="38100" dir="2700000" algn="tl">
                    <a:srgbClr val="000000"/>
                  </a:outerShdw>
                </a:effectLst>
                <a:latin typeface="Arial Rounded MT Bold" pitchFamily="32" charset="0"/>
                <a:cs typeface="Lucida Sans Unicode" pitchFamily="32" charset="0"/>
              </a:rPr>
              <a:t>voie générale</a:t>
            </a:r>
            <a:endParaRPr lang="fr-FR" sz="4200" b="1" i="1" dirty="0">
              <a:solidFill>
                <a:srgbClr val="FF0000"/>
              </a:solidFill>
              <a:effectLst>
                <a:outerShdw blurRad="38100" dist="38100" dir="2700000" algn="tl">
                  <a:srgbClr val="000000"/>
                </a:outerShdw>
              </a:effectLst>
              <a:latin typeface="Arial Rounded MT Bold" pitchFamily="32" charset="0"/>
              <a:cs typeface="Lucida Sans Unicode" pitchFamily="32" charset="0"/>
            </a:endParaRPr>
          </a:p>
        </p:txBody>
      </p:sp>
    </p:spTree>
    <p:extLst>
      <p:ext uri="{BB962C8B-B14F-4D97-AF65-F5344CB8AC3E}">
        <p14:creationId xmlns:p14="http://schemas.microsoft.com/office/powerpoint/2010/main" val="1394165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6174</TotalTime>
  <Words>3470</Words>
  <Application>Microsoft Office PowerPoint</Application>
  <PresentationFormat>Grand écran</PresentationFormat>
  <Paragraphs>761</Paragraphs>
  <Slides>49</Slides>
  <Notes>25</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49</vt:i4>
      </vt:variant>
    </vt:vector>
  </HeadingPairs>
  <TitlesOfParts>
    <vt:vector size="61" baseType="lpstr">
      <vt:lpstr>Microsoft YaHei</vt:lpstr>
      <vt:lpstr>Arial</vt:lpstr>
      <vt:lpstr>Arial Italic</vt:lpstr>
      <vt:lpstr>Arial Rounded MT Bold</vt:lpstr>
      <vt:lpstr>Calibri</vt:lpstr>
      <vt:lpstr>Constantia</vt:lpstr>
      <vt:lpstr>DejaVu Sans</vt:lpstr>
      <vt:lpstr>Lucida Sans Unicode</vt:lpstr>
      <vt:lpstr>Trebuchet MS</vt:lpstr>
      <vt:lpstr>Wingdings</vt:lpstr>
      <vt:lpstr>Wingdings 2</vt:lpstr>
      <vt:lpstr>Débit</vt:lpstr>
      <vt:lpstr>Après la classe de 3ème </vt:lpstr>
      <vt:lpstr>Après la classe de 3ème, je peux aller :  </vt:lpstr>
      <vt:lpstr>ATTENTION :</vt:lpstr>
      <vt:lpstr>La voie générale et technologique</vt:lpstr>
      <vt:lpstr>Présentation PowerPoint</vt:lpstr>
      <vt:lpstr>La 2nde GT: Enseignements optionnels </vt:lpstr>
      <vt:lpstr>APRES LA CLASSE DE 2de GT je peux m’orienter, si le conseil de classe y est favorable, vers la VOIE GENERALE Je reste dans mon lycée sauf si ma demande de dérogation est acceptée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Ou je peux m’orienter, si le conseil de classe y est favorable, vers LA VOIE TECHNOLOGIQUE  (je peux demander le lycée de mon choix)</vt:lpstr>
      <vt:lpstr>La voie professionnelle</vt:lpstr>
      <vt:lpstr>Présentation PowerPoint</vt:lpstr>
      <vt:lpstr>Le Bac professionnel ou le CAP peut se préparer : </vt:lpstr>
      <vt:lpstr>Il y a beaucoup de choix de domaines ou de métiers quand on s’oriente vers la voie professionnelle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Certains bac professionnels restent  hors familles de métiers</vt:lpstr>
      <vt:lpstr>Après un diplôme de la voie professionnelle, je peux continuer mes études si j’ai un bon dossier et que je suis motivé(e).</vt:lpstr>
      <vt:lpstr> Pour construire son projet en voie professionnelle, il faut : </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4ème</dc:title>
  <dc:creator>Lisa Djibril</dc:creator>
  <cp:lastModifiedBy>Utilisateur Windows</cp:lastModifiedBy>
  <cp:revision>227</cp:revision>
  <dcterms:created xsi:type="dcterms:W3CDTF">2018-03-13T14:57:50Z</dcterms:created>
  <dcterms:modified xsi:type="dcterms:W3CDTF">2023-10-11T08:54:45Z</dcterms:modified>
</cp:coreProperties>
</file>